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9"/>
  </p:notesMasterIdLst>
  <p:handoutMasterIdLst>
    <p:handoutMasterId r:id="rId40"/>
  </p:handoutMasterIdLst>
  <p:sldIdLst>
    <p:sldId id="268" r:id="rId2"/>
    <p:sldId id="270" r:id="rId3"/>
    <p:sldId id="258" r:id="rId4"/>
    <p:sldId id="269" r:id="rId5"/>
    <p:sldId id="297" r:id="rId6"/>
    <p:sldId id="298" r:id="rId7"/>
    <p:sldId id="299" r:id="rId8"/>
    <p:sldId id="278" r:id="rId9"/>
    <p:sldId id="272" r:id="rId10"/>
    <p:sldId id="281" r:id="rId11"/>
    <p:sldId id="273" r:id="rId12"/>
    <p:sldId id="287" r:id="rId13"/>
    <p:sldId id="288" r:id="rId14"/>
    <p:sldId id="300" r:id="rId15"/>
    <p:sldId id="282" r:id="rId16"/>
    <p:sldId id="274" r:id="rId17"/>
    <p:sldId id="289" r:id="rId18"/>
    <p:sldId id="290" r:id="rId19"/>
    <p:sldId id="301" r:id="rId20"/>
    <p:sldId id="283" r:id="rId21"/>
    <p:sldId id="275" r:id="rId22"/>
    <p:sldId id="291" r:id="rId23"/>
    <p:sldId id="292" r:id="rId24"/>
    <p:sldId id="302" r:id="rId25"/>
    <p:sldId id="284" r:id="rId26"/>
    <p:sldId id="276" r:id="rId27"/>
    <p:sldId id="294" r:id="rId28"/>
    <p:sldId id="293" r:id="rId29"/>
    <p:sldId id="303" r:id="rId30"/>
    <p:sldId id="285" r:id="rId31"/>
    <p:sldId id="277" r:id="rId32"/>
    <p:sldId id="295" r:id="rId33"/>
    <p:sldId id="296" r:id="rId34"/>
    <p:sldId id="304" r:id="rId35"/>
    <p:sldId id="305" r:id="rId36"/>
    <p:sldId id="280" r:id="rId37"/>
    <p:sldId id="28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328B48-8F00-460F-8958-AC12786E04AF}" v="39" dt="2024-01-31T19:13:46.5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p:scale>
          <a:sx n="110" d="100"/>
          <a:sy n="110" d="100"/>
        </p:scale>
        <p:origin x="630" y="11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95" d="100"/>
          <a:sy n="95" d="100"/>
        </p:scale>
        <p:origin x="358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y Cash" userId="f188a4898a00291c" providerId="LiveId" clId="{32328B48-8F00-460F-8958-AC12786E04AF}"/>
    <pc:docChg chg="undo redo custSel addSld delSld modSld sldOrd">
      <pc:chgData name="Kathy Cash" userId="f188a4898a00291c" providerId="LiveId" clId="{32328B48-8F00-460F-8958-AC12786E04AF}" dt="2024-01-31T19:12:22.371" v="984" actId="3062"/>
      <pc:docMkLst>
        <pc:docMk/>
      </pc:docMkLst>
      <pc:sldChg chg="modSp mod ord">
        <pc:chgData name="Kathy Cash" userId="f188a4898a00291c" providerId="LiveId" clId="{32328B48-8F00-460F-8958-AC12786E04AF}" dt="2024-01-31T18:20:11.173" v="637"/>
        <pc:sldMkLst>
          <pc:docMk/>
          <pc:sldMk cId="2253536949" sldId="258"/>
        </pc:sldMkLst>
        <pc:spChg chg="mod">
          <ac:chgData name="Kathy Cash" userId="f188a4898a00291c" providerId="LiveId" clId="{32328B48-8F00-460F-8958-AC12786E04AF}" dt="2024-01-31T18:20:11.173" v="637"/>
          <ac:spMkLst>
            <pc:docMk/>
            <pc:sldMk cId="2253536949" sldId="258"/>
            <ac:spMk id="3" creationId="{00000000-0000-0000-0000-000000000000}"/>
          </ac:spMkLst>
        </pc:spChg>
      </pc:sldChg>
      <pc:sldChg chg="addSp modSp mod">
        <pc:chgData name="Kathy Cash" userId="f188a4898a00291c" providerId="LiveId" clId="{32328B48-8F00-460F-8958-AC12786E04AF}" dt="2024-01-31T16:27:26.905" v="212" actId="14100"/>
        <pc:sldMkLst>
          <pc:docMk/>
          <pc:sldMk cId="2370110780" sldId="268"/>
        </pc:sldMkLst>
        <pc:spChg chg="mod">
          <ac:chgData name="Kathy Cash" userId="f188a4898a00291c" providerId="LiveId" clId="{32328B48-8F00-460F-8958-AC12786E04AF}" dt="2024-01-31T16:26:51.067" v="187" actId="1076"/>
          <ac:spMkLst>
            <pc:docMk/>
            <pc:sldMk cId="2370110780" sldId="268"/>
            <ac:spMk id="2" creationId="{00000000-0000-0000-0000-000000000000}"/>
          </ac:spMkLst>
        </pc:spChg>
        <pc:spChg chg="mod">
          <ac:chgData name="Kathy Cash" userId="f188a4898a00291c" providerId="LiveId" clId="{32328B48-8F00-460F-8958-AC12786E04AF}" dt="2024-01-31T16:26:46.062" v="186" actId="1076"/>
          <ac:spMkLst>
            <pc:docMk/>
            <pc:sldMk cId="2370110780" sldId="268"/>
            <ac:spMk id="3" creationId="{00000000-0000-0000-0000-000000000000}"/>
          </ac:spMkLst>
        </pc:spChg>
        <pc:spChg chg="add mod">
          <ac:chgData name="Kathy Cash" userId="f188a4898a00291c" providerId="LiveId" clId="{32328B48-8F00-460F-8958-AC12786E04AF}" dt="2024-01-31T16:27:26.905" v="212" actId="14100"/>
          <ac:spMkLst>
            <pc:docMk/>
            <pc:sldMk cId="2370110780" sldId="268"/>
            <ac:spMk id="7" creationId="{65DF55A2-5CED-543A-3452-E7D1140EED07}"/>
          </ac:spMkLst>
        </pc:spChg>
      </pc:sldChg>
      <pc:sldChg chg="delSp modSp mod">
        <pc:chgData name="Kathy Cash" userId="f188a4898a00291c" providerId="LiveId" clId="{32328B48-8F00-460F-8958-AC12786E04AF}" dt="2024-01-31T19:09:13.644" v="980" actId="478"/>
        <pc:sldMkLst>
          <pc:docMk/>
          <pc:sldMk cId="4014661759" sldId="269"/>
        </pc:sldMkLst>
        <pc:spChg chg="mod">
          <ac:chgData name="Kathy Cash" userId="f188a4898a00291c" providerId="LiveId" clId="{32328B48-8F00-460F-8958-AC12786E04AF}" dt="2024-01-31T16:21:40.174" v="171" actId="2710"/>
          <ac:spMkLst>
            <pc:docMk/>
            <pc:sldMk cId="4014661759" sldId="269"/>
            <ac:spMk id="6" creationId="{4B054058-06BE-C321-6837-41CD97AE9CA9}"/>
          </ac:spMkLst>
        </pc:spChg>
        <pc:spChg chg="del">
          <ac:chgData name="Kathy Cash" userId="f188a4898a00291c" providerId="LiveId" clId="{32328B48-8F00-460F-8958-AC12786E04AF}" dt="2024-01-31T19:09:13.644" v="980" actId="478"/>
          <ac:spMkLst>
            <pc:docMk/>
            <pc:sldMk cId="4014661759" sldId="269"/>
            <ac:spMk id="7" creationId="{C1CA8792-0386-6F40-C40B-0C513942EEB8}"/>
          </ac:spMkLst>
        </pc:spChg>
      </pc:sldChg>
      <pc:sldChg chg="modSp mod">
        <pc:chgData name="Kathy Cash" userId="f188a4898a00291c" providerId="LiveId" clId="{32328B48-8F00-460F-8958-AC12786E04AF}" dt="2024-01-31T19:08:53.344" v="979" actId="114"/>
        <pc:sldMkLst>
          <pc:docMk/>
          <pc:sldMk cId="552907532" sldId="270"/>
        </pc:sldMkLst>
        <pc:spChg chg="mod">
          <ac:chgData name="Kathy Cash" userId="f188a4898a00291c" providerId="LiveId" clId="{32328B48-8F00-460F-8958-AC12786E04AF}" dt="2024-01-31T19:08:53.344" v="979" actId="114"/>
          <ac:spMkLst>
            <pc:docMk/>
            <pc:sldMk cId="552907532" sldId="270"/>
            <ac:spMk id="5" creationId="{10873863-317A-091D-A438-DE6673456AAE}"/>
          </ac:spMkLst>
        </pc:spChg>
      </pc:sldChg>
      <pc:sldChg chg="modSp mod modAnim">
        <pc:chgData name="Kathy Cash" userId="f188a4898a00291c" providerId="LiveId" clId="{32328B48-8F00-460F-8958-AC12786E04AF}" dt="2024-01-31T19:10:09.589" v="982" actId="1076"/>
        <pc:sldMkLst>
          <pc:docMk/>
          <pc:sldMk cId="52483532" sldId="272"/>
        </pc:sldMkLst>
        <pc:spChg chg="mod">
          <ac:chgData name="Kathy Cash" userId="f188a4898a00291c" providerId="LiveId" clId="{32328B48-8F00-460F-8958-AC12786E04AF}" dt="2024-01-31T19:10:09.589" v="982" actId="1076"/>
          <ac:spMkLst>
            <pc:docMk/>
            <pc:sldMk cId="52483532" sldId="272"/>
            <ac:spMk id="2" creationId="{57A07722-91F8-2D28-E243-A8CE733B0398}"/>
          </ac:spMkLst>
        </pc:spChg>
        <pc:spChg chg="mod">
          <ac:chgData name="Kathy Cash" userId="f188a4898a00291c" providerId="LiveId" clId="{32328B48-8F00-460F-8958-AC12786E04AF}" dt="2024-01-31T08:43:53.253" v="24" actId="27636"/>
          <ac:spMkLst>
            <pc:docMk/>
            <pc:sldMk cId="52483532" sldId="272"/>
            <ac:spMk id="3" creationId="{809C452D-48D2-EED3-5EC5-2B9F48B3324B}"/>
          </ac:spMkLst>
        </pc:spChg>
        <pc:spChg chg="mod">
          <ac:chgData name="Kathy Cash" userId="f188a4898a00291c" providerId="LiveId" clId="{32328B48-8F00-460F-8958-AC12786E04AF}" dt="2024-01-31T19:10:04.716" v="981" actId="114"/>
          <ac:spMkLst>
            <pc:docMk/>
            <pc:sldMk cId="52483532" sldId="272"/>
            <ac:spMk id="13" creationId="{D953BB23-2846-E73A-9D13-724B40FB34AF}"/>
          </ac:spMkLst>
        </pc:spChg>
      </pc:sldChg>
      <pc:sldChg chg="ord">
        <pc:chgData name="Kathy Cash" userId="f188a4898a00291c" providerId="LiveId" clId="{32328B48-8F00-460F-8958-AC12786E04AF}" dt="2024-01-31T18:19:44.005" v="633"/>
        <pc:sldMkLst>
          <pc:docMk/>
          <pc:sldMk cId="2045139602" sldId="278"/>
        </pc:sldMkLst>
      </pc:sldChg>
      <pc:sldChg chg="modSp del mod">
        <pc:chgData name="Kathy Cash" userId="f188a4898a00291c" providerId="LiveId" clId="{32328B48-8F00-460F-8958-AC12786E04AF}" dt="2024-01-31T19:00:55.048" v="866" actId="47"/>
        <pc:sldMkLst>
          <pc:docMk/>
          <pc:sldMk cId="870305481" sldId="279"/>
        </pc:sldMkLst>
        <pc:spChg chg="mod">
          <ac:chgData name="Kathy Cash" userId="f188a4898a00291c" providerId="LiveId" clId="{32328B48-8F00-460F-8958-AC12786E04AF}" dt="2024-01-31T19:00:43.038" v="862" actId="21"/>
          <ac:spMkLst>
            <pc:docMk/>
            <pc:sldMk cId="870305481" sldId="279"/>
            <ac:spMk id="2" creationId="{AB6FCCCF-6C48-7EF2-6E58-3FE4CC13AA80}"/>
          </ac:spMkLst>
        </pc:spChg>
      </pc:sldChg>
      <pc:sldChg chg="addSp delSp modSp mod modClrScheme chgLayout">
        <pc:chgData name="Kathy Cash" userId="f188a4898a00291c" providerId="LiveId" clId="{32328B48-8F00-460F-8958-AC12786E04AF}" dt="2024-01-31T17:39:57.921" v="215"/>
        <pc:sldMkLst>
          <pc:docMk/>
          <pc:sldMk cId="4111463753" sldId="280"/>
        </pc:sldMkLst>
        <pc:spChg chg="del mod ord">
          <ac:chgData name="Kathy Cash" userId="f188a4898a00291c" providerId="LiveId" clId="{32328B48-8F00-460F-8958-AC12786E04AF}" dt="2024-01-31T08:48:10.972" v="91" actId="478"/>
          <ac:spMkLst>
            <pc:docMk/>
            <pc:sldMk cId="4111463753" sldId="280"/>
            <ac:spMk id="2" creationId="{E3A7B6CF-8C2D-32F6-CEED-29588004C2CE}"/>
          </ac:spMkLst>
        </pc:spChg>
        <pc:spChg chg="del">
          <ac:chgData name="Kathy Cash" userId="f188a4898a00291c" providerId="LiveId" clId="{32328B48-8F00-460F-8958-AC12786E04AF}" dt="2024-01-31T08:48:05.627" v="90" actId="700"/>
          <ac:spMkLst>
            <pc:docMk/>
            <pc:sldMk cId="4111463753" sldId="280"/>
            <ac:spMk id="3" creationId="{D6083F91-5022-C372-C4BC-223CB3388122}"/>
          </ac:spMkLst>
        </pc:spChg>
        <pc:spChg chg="add mod">
          <ac:chgData name="Kathy Cash" userId="f188a4898a00291c" providerId="LiveId" clId="{32328B48-8F00-460F-8958-AC12786E04AF}" dt="2024-01-31T08:50:18.827" v="133" actId="1076"/>
          <ac:spMkLst>
            <pc:docMk/>
            <pc:sldMk cId="4111463753" sldId="280"/>
            <ac:spMk id="6" creationId="{07A841F4-4D43-777C-1A7C-2CB37454CE4D}"/>
          </ac:spMkLst>
        </pc:spChg>
        <pc:picChg chg="add mod">
          <ac:chgData name="Kathy Cash" userId="f188a4898a00291c" providerId="LiveId" clId="{32328B48-8F00-460F-8958-AC12786E04AF}" dt="2024-01-31T17:39:57.921" v="215"/>
          <ac:picMkLst>
            <pc:docMk/>
            <pc:sldMk cId="4111463753" sldId="280"/>
            <ac:picMk id="5" creationId="{2302083C-DEB6-B292-C09D-2218CF8CB72B}"/>
          </ac:picMkLst>
        </pc:picChg>
      </pc:sldChg>
      <pc:sldChg chg="ord">
        <pc:chgData name="Kathy Cash" userId="f188a4898a00291c" providerId="LiveId" clId="{32328B48-8F00-460F-8958-AC12786E04AF}" dt="2024-01-31T17:45:36.936" v="317"/>
        <pc:sldMkLst>
          <pc:docMk/>
          <pc:sldMk cId="1737496" sldId="282"/>
        </pc:sldMkLst>
      </pc:sldChg>
      <pc:sldChg chg="modSp new mod">
        <pc:chgData name="Kathy Cash" userId="f188a4898a00291c" providerId="LiveId" clId="{32328B48-8F00-460F-8958-AC12786E04AF}" dt="2024-01-31T19:12:22.371" v="984" actId="3062"/>
        <pc:sldMkLst>
          <pc:docMk/>
          <pc:sldMk cId="544185757" sldId="286"/>
        </pc:sldMkLst>
        <pc:spChg chg="mod">
          <ac:chgData name="Kathy Cash" userId="f188a4898a00291c" providerId="LiveId" clId="{32328B48-8F00-460F-8958-AC12786E04AF}" dt="2024-01-31T08:47:35.359" v="89" actId="122"/>
          <ac:spMkLst>
            <pc:docMk/>
            <pc:sldMk cId="544185757" sldId="286"/>
            <ac:spMk id="2" creationId="{FC545D8B-95DE-9770-19C3-76492173D90E}"/>
          </ac:spMkLst>
        </pc:spChg>
        <pc:spChg chg="mod">
          <ac:chgData name="Kathy Cash" userId="f188a4898a00291c" providerId="LiveId" clId="{32328B48-8F00-460F-8958-AC12786E04AF}" dt="2024-01-31T08:46:46.735" v="88" actId="20577"/>
          <ac:spMkLst>
            <pc:docMk/>
            <pc:sldMk cId="544185757" sldId="286"/>
            <ac:spMk id="3" creationId="{B94AB158-FB44-B503-D53D-DB990C058F3D}"/>
          </ac:spMkLst>
        </pc:spChg>
        <pc:spChg chg="mod">
          <ac:chgData name="Kathy Cash" userId="f188a4898a00291c" providerId="LiveId" clId="{32328B48-8F00-460F-8958-AC12786E04AF}" dt="2024-01-31T19:12:22.371" v="984" actId="3062"/>
          <ac:spMkLst>
            <pc:docMk/>
            <pc:sldMk cId="544185757" sldId="286"/>
            <ac:spMk id="5" creationId="{E1FC0ED8-AFFA-BD7C-F8B8-7FA858B0B769}"/>
          </ac:spMkLst>
        </pc:spChg>
      </pc:sldChg>
      <pc:sldChg chg="addSp delSp modSp new del mod">
        <pc:chgData name="Kathy Cash" userId="f188a4898a00291c" providerId="LiveId" clId="{32328B48-8F00-460F-8958-AC12786E04AF}" dt="2024-01-31T08:53:28.659" v="168" actId="47"/>
        <pc:sldMkLst>
          <pc:docMk/>
          <pc:sldMk cId="1105818913" sldId="287"/>
        </pc:sldMkLst>
        <pc:spChg chg="del">
          <ac:chgData name="Kathy Cash" userId="f188a4898a00291c" providerId="LiveId" clId="{32328B48-8F00-460F-8958-AC12786E04AF}" dt="2024-01-31T08:53:08.228" v="167" actId="26606"/>
          <ac:spMkLst>
            <pc:docMk/>
            <pc:sldMk cId="1105818913" sldId="287"/>
            <ac:spMk id="2" creationId="{63D32B87-EB37-CEEE-8A28-CDB916FAE4C0}"/>
          </ac:spMkLst>
        </pc:spChg>
        <pc:spChg chg="del">
          <ac:chgData name="Kathy Cash" userId="f188a4898a00291c" providerId="LiveId" clId="{32328B48-8F00-460F-8958-AC12786E04AF}" dt="2024-01-31T08:53:04.966" v="166" actId="931"/>
          <ac:spMkLst>
            <pc:docMk/>
            <pc:sldMk cId="1105818913" sldId="287"/>
            <ac:spMk id="3" creationId="{E57BAE31-F2B7-1FA4-BE75-6EAAB7C11E3C}"/>
          </ac:spMkLst>
        </pc:spChg>
        <pc:picChg chg="add mod">
          <ac:chgData name="Kathy Cash" userId="f188a4898a00291c" providerId="LiveId" clId="{32328B48-8F00-460F-8958-AC12786E04AF}" dt="2024-01-31T08:53:08.228" v="167" actId="26606"/>
          <ac:picMkLst>
            <pc:docMk/>
            <pc:sldMk cId="1105818913" sldId="287"/>
            <ac:picMk id="5" creationId="{D72766C1-CF53-1B35-233A-73531D2EE613}"/>
          </ac:picMkLst>
        </pc:picChg>
      </pc:sldChg>
      <pc:sldChg chg="modSp new mod">
        <pc:chgData name="Kathy Cash" userId="f188a4898a00291c" providerId="LiveId" clId="{32328B48-8F00-460F-8958-AC12786E04AF}" dt="2024-01-31T18:17:16.599" v="627" actId="20577"/>
        <pc:sldMkLst>
          <pc:docMk/>
          <pc:sldMk cId="3791073452" sldId="287"/>
        </pc:sldMkLst>
        <pc:spChg chg="mod">
          <ac:chgData name="Kathy Cash" userId="f188a4898a00291c" providerId="LiveId" clId="{32328B48-8F00-460F-8958-AC12786E04AF}" dt="2024-01-31T18:17:16.599" v="627" actId="20577"/>
          <ac:spMkLst>
            <pc:docMk/>
            <pc:sldMk cId="3791073452" sldId="287"/>
            <ac:spMk id="2" creationId="{997DC458-3C49-1127-92ED-16A0291D09E6}"/>
          </ac:spMkLst>
        </pc:spChg>
        <pc:spChg chg="mod">
          <ac:chgData name="Kathy Cash" userId="f188a4898a00291c" providerId="LiveId" clId="{32328B48-8F00-460F-8958-AC12786E04AF}" dt="2024-01-31T17:52:43.114" v="386" actId="20577"/>
          <ac:spMkLst>
            <pc:docMk/>
            <pc:sldMk cId="3791073452" sldId="287"/>
            <ac:spMk id="3" creationId="{91933505-7554-2CC8-25C5-00F21A556AD6}"/>
          </ac:spMkLst>
        </pc:spChg>
      </pc:sldChg>
      <pc:sldChg chg="modSp new mod">
        <pc:chgData name="Kathy Cash" userId="f188a4898a00291c" providerId="LiveId" clId="{32328B48-8F00-460F-8958-AC12786E04AF}" dt="2024-01-31T18:52:33.236" v="800" actId="255"/>
        <pc:sldMkLst>
          <pc:docMk/>
          <pc:sldMk cId="2658734679" sldId="288"/>
        </pc:sldMkLst>
        <pc:spChg chg="mod">
          <ac:chgData name="Kathy Cash" userId="f188a4898a00291c" providerId="LiveId" clId="{32328B48-8F00-460F-8958-AC12786E04AF}" dt="2024-01-31T18:00:08.580" v="491" actId="20577"/>
          <ac:spMkLst>
            <pc:docMk/>
            <pc:sldMk cId="2658734679" sldId="288"/>
            <ac:spMk id="2" creationId="{6661A512-0282-757D-24BF-A82482743AFE}"/>
          </ac:spMkLst>
        </pc:spChg>
        <pc:spChg chg="mod">
          <ac:chgData name="Kathy Cash" userId="f188a4898a00291c" providerId="LiveId" clId="{32328B48-8F00-460F-8958-AC12786E04AF}" dt="2024-01-31T18:52:33.236" v="800" actId="255"/>
          <ac:spMkLst>
            <pc:docMk/>
            <pc:sldMk cId="2658734679" sldId="288"/>
            <ac:spMk id="3" creationId="{727DBEF6-7CE1-06AA-50F0-C9BE54151417}"/>
          </ac:spMkLst>
        </pc:spChg>
      </pc:sldChg>
      <pc:sldChg chg="modSp new mod">
        <pc:chgData name="Kathy Cash" userId="f188a4898a00291c" providerId="LiveId" clId="{32328B48-8F00-460F-8958-AC12786E04AF}" dt="2024-01-31T18:17:33.426" v="628"/>
        <pc:sldMkLst>
          <pc:docMk/>
          <pc:sldMk cId="3924528086" sldId="289"/>
        </pc:sldMkLst>
        <pc:spChg chg="mod">
          <ac:chgData name="Kathy Cash" userId="f188a4898a00291c" providerId="LiveId" clId="{32328B48-8F00-460F-8958-AC12786E04AF}" dt="2024-01-31T18:17:33.426" v="628"/>
          <ac:spMkLst>
            <pc:docMk/>
            <pc:sldMk cId="3924528086" sldId="289"/>
            <ac:spMk id="2" creationId="{88032D98-9A5D-CA68-4506-096A97C237C2}"/>
          </ac:spMkLst>
        </pc:spChg>
        <pc:spChg chg="mod">
          <ac:chgData name="Kathy Cash" userId="f188a4898a00291c" providerId="LiveId" clId="{32328B48-8F00-460F-8958-AC12786E04AF}" dt="2024-01-31T17:57:50.209" v="457" actId="20577"/>
          <ac:spMkLst>
            <pc:docMk/>
            <pc:sldMk cId="3924528086" sldId="289"/>
            <ac:spMk id="3" creationId="{234D976F-8FAD-D7E6-5734-226370532680}"/>
          </ac:spMkLst>
        </pc:spChg>
      </pc:sldChg>
      <pc:sldChg chg="modSp new mod">
        <pc:chgData name="Kathy Cash" userId="f188a4898a00291c" providerId="LiveId" clId="{32328B48-8F00-460F-8958-AC12786E04AF}" dt="2024-01-31T18:53:44.339" v="813" actId="255"/>
        <pc:sldMkLst>
          <pc:docMk/>
          <pc:sldMk cId="3575293884" sldId="290"/>
        </pc:sldMkLst>
        <pc:spChg chg="mod">
          <ac:chgData name="Kathy Cash" userId="f188a4898a00291c" providerId="LiveId" clId="{32328B48-8F00-460F-8958-AC12786E04AF}" dt="2024-01-31T18:00:27.068" v="492"/>
          <ac:spMkLst>
            <pc:docMk/>
            <pc:sldMk cId="3575293884" sldId="290"/>
            <ac:spMk id="2" creationId="{FC340AE7-18AF-69BA-4E02-71D1C276A482}"/>
          </ac:spMkLst>
        </pc:spChg>
        <pc:spChg chg="mod">
          <ac:chgData name="Kathy Cash" userId="f188a4898a00291c" providerId="LiveId" clId="{32328B48-8F00-460F-8958-AC12786E04AF}" dt="2024-01-31T18:53:44.339" v="813" actId="255"/>
          <ac:spMkLst>
            <pc:docMk/>
            <pc:sldMk cId="3575293884" sldId="290"/>
            <ac:spMk id="3" creationId="{72E9099A-795D-6302-5F05-C01C0A77F6A5}"/>
          </ac:spMkLst>
        </pc:spChg>
      </pc:sldChg>
      <pc:sldChg chg="modSp new mod">
        <pc:chgData name="Kathy Cash" userId="f188a4898a00291c" providerId="LiveId" clId="{32328B48-8F00-460F-8958-AC12786E04AF}" dt="2024-01-31T18:17:44.669" v="629"/>
        <pc:sldMkLst>
          <pc:docMk/>
          <pc:sldMk cId="351090225" sldId="291"/>
        </pc:sldMkLst>
        <pc:spChg chg="mod">
          <ac:chgData name="Kathy Cash" userId="f188a4898a00291c" providerId="LiveId" clId="{32328B48-8F00-460F-8958-AC12786E04AF}" dt="2024-01-31T18:17:44.669" v="629"/>
          <ac:spMkLst>
            <pc:docMk/>
            <pc:sldMk cId="351090225" sldId="291"/>
            <ac:spMk id="2" creationId="{D2FF9681-5C3C-E69C-E294-EBC7B4D1BBBA}"/>
          </ac:spMkLst>
        </pc:spChg>
        <pc:spChg chg="mod">
          <ac:chgData name="Kathy Cash" userId="f188a4898a00291c" providerId="LiveId" clId="{32328B48-8F00-460F-8958-AC12786E04AF}" dt="2024-01-31T17:58:16.350" v="461" actId="20577"/>
          <ac:spMkLst>
            <pc:docMk/>
            <pc:sldMk cId="351090225" sldId="291"/>
            <ac:spMk id="3" creationId="{93FFEAA0-450A-FF67-4982-277A5B541F0A}"/>
          </ac:spMkLst>
        </pc:spChg>
      </pc:sldChg>
      <pc:sldChg chg="modSp new mod">
        <pc:chgData name="Kathy Cash" userId="f188a4898a00291c" providerId="LiveId" clId="{32328B48-8F00-460F-8958-AC12786E04AF}" dt="2024-01-31T18:54:23.251" v="818" actId="255"/>
        <pc:sldMkLst>
          <pc:docMk/>
          <pc:sldMk cId="2476387677" sldId="292"/>
        </pc:sldMkLst>
        <pc:spChg chg="mod">
          <ac:chgData name="Kathy Cash" userId="f188a4898a00291c" providerId="LiveId" clId="{32328B48-8F00-460F-8958-AC12786E04AF}" dt="2024-01-31T18:02:54.137" v="517"/>
          <ac:spMkLst>
            <pc:docMk/>
            <pc:sldMk cId="2476387677" sldId="292"/>
            <ac:spMk id="2" creationId="{174882D9-B33B-4C78-AB4C-412DD57A67F3}"/>
          </ac:spMkLst>
        </pc:spChg>
        <pc:spChg chg="mod">
          <ac:chgData name="Kathy Cash" userId="f188a4898a00291c" providerId="LiveId" clId="{32328B48-8F00-460F-8958-AC12786E04AF}" dt="2024-01-31T18:54:23.251" v="818" actId="255"/>
          <ac:spMkLst>
            <pc:docMk/>
            <pc:sldMk cId="2476387677" sldId="292"/>
            <ac:spMk id="3" creationId="{9A24CF56-498F-73F8-617D-01C3C4204812}"/>
          </ac:spMkLst>
        </pc:spChg>
      </pc:sldChg>
      <pc:sldChg chg="modSp new mod ord">
        <pc:chgData name="Kathy Cash" userId="f188a4898a00291c" providerId="LiveId" clId="{32328B48-8F00-460F-8958-AC12786E04AF}" dt="2024-01-31T18:55:37.147" v="830" actId="255"/>
        <pc:sldMkLst>
          <pc:docMk/>
          <pc:sldMk cId="4064500324" sldId="293"/>
        </pc:sldMkLst>
        <pc:spChg chg="mod">
          <ac:chgData name="Kathy Cash" userId="f188a4898a00291c" providerId="LiveId" clId="{32328B48-8F00-460F-8958-AC12786E04AF}" dt="2024-01-31T18:04:58.357" v="536"/>
          <ac:spMkLst>
            <pc:docMk/>
            <pc:sldMk cId="4064500324" sldId="293"/>
            <ac:spMk id="2" creationId="{40C3CD98-6C0C-7E52-5FFF-ACDE1DA3506F}"/>
          </ac:spMkLst>
        </pc:spChg>
        <pc:spChg chg="mod">
          <ac:chgData name="Kathy Cash" userId="f188a4898a00291c" providerId="LiveId" clId="{32328B48-8F00-460F-8958-AC12786E04AF}" dt="2024-01-31T18:55:37.147" v="830" actId="255"/>
          <ac:spMkLst>
            <pc:docMk/>
            <pc:sldMk cId="4064500324" sldId="293"/>
            <ac:spMk id="3" creationId="{4E4759D7-46E7-1B72-278F-54BA5B52ADCE}"/>
          </ac:spMkLst>
        </pc:spChg>
      </pc:sldChg>
      <pc:sldChg chg="modSp new mod">
        <pc:chgData name="Kathy Cash" userId="f188a4898a00291c" providerId="LiveId" clId="{32328B48-8F00-460F-8958-AC12786E04AF}" dt="2024-01-31T18:17:54.316" v="630"/>
        <pc:sldMkLst>
          <pc:docMk/>
          <pc:sldMk cId="2219061110" sldId="294"/>
        </pc:sldMkLst>
        <pc:spChg chg="mod">
          <ac:chgData name="Kathy Cash" userId="f188a4898a00291c" providerId="LiveId" clId="{32328B48-8F00-460F-8958-AC12786E04AF}" dt="2024-01-31T18:17:54.316" v="630"/>
          <ac:spMkLst>
            <pc:docMk/>
            <pc:sldMk cId="2219061110" sldId="294"/>
            <ac:spMk id="2" creationId="{89D4A13C-CB99-DEEE-5C7D-BA30AC02446E}"/>
          </ac:spMkLst>
        </pc:spChg>
        <pc:spChg chg="mod">
          <ac:chgData name="Kathy Cash" userId="f188a4898a00291c" providerId="LiveId" clId="{32328B48-8F00-460F-8958-AC12786E04AF}" dt="2024-01-31T17:58:48.806" v="465" actId="20577"/>
          <ac:spMkLst>
            <pc:docMk/>
            <pc:sldMk cId="2219061110" sldId="294"/>
            <ac:spMk id="3" creationId="{210C1864-7177-E1F9-FC7D-EBEE263CA2C4}"/>
          </ac:spMkLst>
        </pc:spChg>
      </pc:sldChg>
      <pc:sldChg chg="modSp new mod">
        <pc:chgData name="Kathy Cash" userId="f188a4898a00291c" providerId="LiveId" clId="{32328B48-8F00-460F-8958-AC12786E04AF}" dt="2024-01-31T18:18:04.526" v="631"/>
        <pc:sldMkLst>
          <pc:docMk/>
          <pc:sldMk cId="1410870266" sldId="295"/>
        </pc:sldMkLst>
        <pc:spChg chg="mod">
          <ac:chgData name="Kathy Cash" userId="f188a4898a00291c" providerId="LiveId" clId="{32328B48-8F00-460F-8958-AC12786E04AF}" dt="2024-01-31T18:18:04.526" v="631"/>
          <ac:spMkLst>
            <pc:docMk/>
            <pc:sldMk cId="1410870266" sldId="295"/>
            <ac:spMk id="2" creationId="{AF05C472-4D87-7EBE-A9DD-2D36DFBDD002}"/>
          </ac:spMkLst>
        </pc:spChg>
        <pc:spChg chg="mod">
          <ac:chgData name="Kathy Cash" userId="f188a4898a00291c" providerId="LiveId" clId="{32328B48-8F00-460F-8958-AC12786E04AF}" dt="2024-01-31T17:59:14.805" v="469" actId="20577"/>
          <ac:spMkLst>
            <pc:docMk/>
            <pc:sldMk cId="1410870266" sldId="295"/>
            <ac:spMk id="3" creationId="{50208F1F-9903-91DE-1B80-83C313F64BAF}"/>
          </ac:spMkLst>
        </pc:spChg>
      </pc:sldChg>
      <pc:sldChg chg="modSp new mod">
        <pc:chgData name="Kathy Cash" userId="f188a4898a00291c" providerId="LiveId" clId="{32328B48-8F00-460F-8958-AC12786E04AF}" dt="2024-01-31T18:56:56.777" v="844" actId="403"/>
        <pc:sldMkLst>
          <pc:docMk/>
          <pc:sldMk cId="3335433104" sldId="296"/>
        </pc:sldMkLst>
        <pc:spChg chg="mod">
          <ac:chgData name="Kathy Cash" userId="f188a4898a00291c" providerId="LiveId" clId="{32328B48-8F00-460F-8958-AC12786E04AF}" dt="2024-01-31T18:06:19.889" v="554"/>
          <ac:spMkLst>
            <pc:docMk/>
            <pc:sldMk cId="3335433104" sldId="296"/>
            <ac:spMk id="2" creationId="{CB9DB126-D046-FDFD-06B2-CFC9BF252B7C}"/>
          </ac:spMkLst>
        </pc:spChg>
        <pc:spChg chg="mod">
          <ac:chgData name="Kathy Cash" userId="f188a4898a00291c" providerId="LiveId" clId="{32328B48-8F00-460F-8958-AC12786E04AF}" dt="2024-01-31T18:56:56.777" v="844" actId="403"/>
          <ac:spMkLst>
            <pc:docMk/>
            <pc:sldMk cId="3335433104" sldId="296"/>
            <ac:spMk id="3" creationId="{8DC86003-AA5C-704F-4EFE-2CA1355672DB}"/>
          </ac:spMkLst>
        </pc:spChg>
      </pc:sldChg>
      <pc:sldChg chg="modSp new mod">
        <pc:chgData name="Kathy Cash" userId="f188a4898a00291c" providerId="LiveId" clId="{32328B48-8F00-460F-8958-AC12786E04AF}" dt="2024-01-31T19:11:52.855" v="983" actId="114"/>
        <pc:sldMkLst>
          <pc:docMk/>
          <pc:sldMk cId="2277581548" sldId="297"/>
        </pc:sldMkLst>
        <pc:spChg chg="mod">
          <ac:chgData name="Kathy Cash" userId="f188a4898a00291c" providerId="LiveId" clId="{32328B48-8F00-460F-8958-AC12786E04AF}" dt="2024-01-31T18:15:33.029" v="600" actId="20577"/>
          <ac:spMkLst>
            <pc:docMk/>
            <pc:sldMk cId="2277581548" sldId="297"/>
            <ac:spMk id="2" creationId="{738B71BA-142E-6650-0B64-7042F8B06763}"/>
          </ac:spMkLst>
        </pc:spChg>
        <pc:spChg chg="mod">
          <ac:chgData name="Kathy Cash" userId="f188a4898a00291c" providerId="LiveId" clId="{32328B48-8F00-460F-8958-AC12786E04AF}" dt="2024-01-31T19:04:28.334" v="955" actId="20577"/>
          <ac:spMkLst>
            <pc:docMk/>
            <pc:sldMk cId="2277581548" sldId="297"/>
            <ac:spMk id="3" creationId="{4A042C53-3BD3-03FD-535F-60535F141386}"/>
          </ac:spMkLst>
        </pc:spChg>
        <pc:spChg chg="mod">
          <ac:chgData name="Kathy Cash" userId="f188a4898a00291c" providerId="LiveId" clId="{32328B48-8F00-460F-8958-AC12786E04AF}" dt="2024-01-31T19:11:52.855" v="983" actId="114"/>
          <ac:spMkLst>
            <pc:docMk/>
            <pc:sldMk cId="2277581548" sldId="297"/>
            <ac:spMk id="5" creationId="{FAD9963A-DD4D-E2FB-6F4E-8972D2DE8DC3}"/>
          </ac:spMkLst>
        </pc:spChg>
      </pc:sldChg>
      <pc:sldChg chg="modSp new mod">
        <pc:chgData name="Kathy Cash" userId="f188a4898a00291c" providerId="LiveId" clId="{32328B48-8F00-460F-8958-AC12786E04AF}" dt="2024-01-31T18:59:30.675" v="858" actId="2710"/>
        <pc:sldMkLst>
          <pc:docMk/>
          <pc:sldMk cId="1342893443" sldId="298"/>
        </pc:sldMkLst>
        <pc:spChg chg="mod">
          <ac:chgData name="Kathy Cash" userId="f188a4898a00291c" providerId="LiveId" clId="{32328B48-8F00-460F-8958-AC12786E04AF}" dt="2024-01-31T18:38:58.827" v="698" actId="20577"/>
          <ac:spMkLst>
            <pc:docMk/>
            <pc:sldMk cId="1342893443" sldId="298"/>
            <ac:spMk id="2" creationId="{7818A79C-295C-2632-001F-28FBBDF11AC9}"/>
          </ac:spMkLst>
        </pc:spChg>
        <pc:spChg chg="mod">
          <ac:chgData name="Kathy Cash" userId="f188a4898a00291c" providerId="LiveId" clId="{32328B48-8F00-460F-8958-AC12786E04AF}" dt="2024-01-31T18:59:30.675" v="858" actId="2710"/>
          <ac:spMkLst>
            <pc:docMk/>
            <pc:sldMk cId="1342893443" sldId="298"/>
            <ac:spMk id="3" creationId="{BEEB61B9-DF52-AFF0-9BBA-ED3389CC5D4F}"/>
          </ac:spMkLst>
        </pc:spChg>
      </pc:sldChg>
      <pc:sldChg chg="modSp new mod">
        <pc:chgData name="Kathy Cash" userId="f188a4898a00291c" providerId="LiveId" clId="{32328B48-8F00-460F-8958-AC12786E04AF}" dt="2024-01-31T19:03:51.260" v="881" actId="113"/>
        <pc:sldMkLst>
          <pc:docMk/>
          <pc:sldMk cId="321732797" sldId="299"/>
        </pc:sldMkLst>
        <pc:spChg chg="mod">
          <ac:chgData name="Kathy Cash" userId="f188a4898a00291c" providerId="LiveId" clId="{32328B48-8F00-460F-8958-AC12786E04AF}" dt="2024-01-31T18:40:22.411" v="718" actId="404"/>
          <ac:spMkLst>
            <pc:docMk/>
            <pc:sldMk cId="321732797" sldId="299"/>
            <ac:spMk id="2" creationId="{8F092EAE-750B-A649-A285-C86F02472B84}"/>
          </ac:spMkLst>
        </pc:spChg>
        <pc:spChg chg="mod">
          <ac:chgData name="Kathy Cash" userId="f188a4898a00291c" providerId="LiveId" clId="{32328B48-8F00-460F-8958-AC12786E04AF}" dt="2024-01-31T19:03:51.260" v="881" actId="113"/>
          <ac:spMkLst>
            <pc:docMk/>
            <pc:sldMk cId="321732797" sldId="299"/>
            <ac:spMk id="3" creationId="{E9AAD2F8-4134-7A66-CEC1-5CC594ABA9CB}"/>
          </ac:spMkLst>
        </pc:spChg>
      </pc:sldChg>
      <pc:sldChg chg="modSp new mod">
        <pc:chgData name="Kathy Cash" userId="f188a4898a00291c" providerId="LiveId" clId="{32328B48-8F00-460F-8958-AC12786E04AF}" dt="2024-01-31T19:05:22.344" v="974" actId="404"/>
        <pc:sldMkLst>
          <pc:docMk/>
          <pc:sldMk cId="1734622160" sldId="300"/>
        </pc:sldMkLst>
        <pc:spChg chg="mod">
          <ac:chgData name="Kathy Cash" userId="f188a4898a00291c" providerId="LiveId" clId="{32328B48-8F00-460F-8958-AC12786E04AF}" dt="2024-01-31T19:05:22.344" v="974" actId="404"/>
          <ac:spMkLst>
            <pc:docMk/>
            <pc:sldMk cId="1734622160" sldId="300"/>
            <ac:spMk id="2" creationId="{FB9731A1-1ED7-CF37-198C-219B54967C49}"/>
          </ac:spMkLst>
        </pc:spChg>
        <pc:spChg chg="mod">
          <ac:chgData name="Kathy Cash" userId="f188a4898a00291c" providerId="LiveId" clId="{32328B48-8F00-460F-8958-AC12786E04AF}" dt="2024-01-31T18:52:48.816" v="804" actId="255"/>
          <ac:spMkLst>
            <pc:docMk/>
            <pc:sldMk cId="1734622160" sldId="300"/>
            <ac:spMk id="3" creationId="{93ECF10E-E9EE-49BA-1E1E-B96EABD93B85}"/>
          </ac:spMkLst>
        </pc:spChg>
      </pc:sldChg>
      <pc:sldChg chg="modSp new mod">
        <pc:chgData name="Kathy Cash" userId="f188a4898a00291c" providerId="LiveId" clId="{32328B48-8F00-460F-8958-AC12786E04AF}" dt="2024-01-31T19:06:06.476" v="975"/>
        <pc:sldMkLst>
          <pc:docMk/>
          <pc:sldMk cId="253971280" sldId="301"/>
        </pc:sldMkLst>
        <pc:spChg chg="mod">
          <ac:chgData name="Kathy Cash" userId="f188a4898a00291c" providerId="LiveId" clId="{32328B48-8F00-460F-8958-AC12786E04AF}" dt="2024-01-31T19:06:06.476" v="975"/>
          <ac:spMkLst>
            <pc:docMk/>
            <pc:sldMk cId="253971280" sldId="301"/>
            <ac:spMk id="2" creationId="{AB5069D9-AED3-AAF4-C6B2-59870DDF7500}"/>
          </ac:spMkLst>
        </pc:spChg>
        <pc:spChg chg="mod">
          <ac:chgData name="Kathy Cash" userId="f188a4898a00291c" providerId="LiveId" clId="{32328B48-8F00-460F-8958-AC12786E04AF}" dt="2024-01-31T18:53:19.194" v="808" actId="255"/>
          <ac:spMkLst>
            <pc:docMk/>
            <pc:sldMk cId="253971280" sldId="301"/>
            <ac:spMk id="3" creationId="{058C3029-4A98-B611-586A-AC07A04232CD}"/>
          </ac:spMkLst>
        </pc:spChg>
      </pc:sldChg>
      <pc:sldChg chg="modSp new mod">
        <pc:chgData name="Kathy Cash" userId="f188a4898a00291c" providerId="LiveId" clId="{32328B48-8F00-460F-8958-AC12786E04AF}" dt="2024-01-31T19:06:19.600" v="976"/>
        <pc:sldMkLst>
          <pc:docMk/>
          <pc:sldMk cId="2337547631" sldId="302"/>
        </pc:sldMkLst>
        <pc:spChg chg="mod">
          <ac:chgData name="Kathy Cash" userId="f188a4898a00291c" providerId="LiveId" clId="{32328B48-8F00-460F-8958-AC12786E04AF}" dt="2024-01-31T19:06:19.600" v="976"/>
          <ac:spMkLst>
            <pc:docMk/>
            <pc:sldMk cId="2337547631" sldId="302"/>
            <ac:spMk id="2" creationId="{0B2E081D-161E-1B1B-62B2-660D9546C896}"/>
          </ac:spMkLst>
        </pc:spChg>
        <pc:spChg chg="mod">
          <ac:chgData name="Kathy Cash" userId="f188a4898a00291c" providerId="LiveId" clId="{32328B48-8F00-460F-8958-AC12786E04AF}" dt="2024-01-31T18:54:15.081" v="817" actId="255"/>
          <ac:spMkLst>
            <pc:docMk/>
            <pc:sldMk cId="2337547631" sldId="302"/>
            <ac:spMk id="3" creationId="{84C1D3DE-BEC9-E317-BFEF-2006C49B1A48}"/>
          </ac:spMkLst>
        </pc:spChg>
      </pc:sldChg>
      <pc:sldChg chg="modSp new mod">
        <pc:chgData name="Kathy Cash" userId="f188a4898a00291c" providerId="LiveId" clId="{32328B48-8F00-460F-8958-AC12786E04AF}" dt="2024-01-31T19:06:26.305" v="977"/>
        <pc:sldMkLst>
          <pc:docMk/>
          <pc:sldMk cId="1856634477" sldId="303"/>
        </pc:sldMkLst>
        <pc:spChg chg="mod">
          <ac:chgData name="Kathy Cash" userId="f188a4898a00291c" providerId="LiveId" clId="{32328B48-8F00-460F-8958-AC12786E04AF}" dt="2024-01-31T19:06:26.305" v="977"/>
          <ac:spMkLst>
            <pc:docMk/>
            <pc:sldMk cId="1856634477" sldId="303"/>
            <ac:spMk id="2" creationId="{2D5EBD0F-B817-FF55-A3BF-75B0C75EBF03}"/>
          </ac:spMkLst>
        </pc:spChg>
        <pc:spChg chg="mod">
          <ac:chgData name="Kathy Cash" userId="f188a4898a00291c" providerId="LiveId" clId="{32328B48-8F00-460F-8958-AC12786E04AF}" dt="2024-01-31T18:55:28.637" v="829" actId="255"/>
          <ac:spMkLst>
            <pc:docMk/>
            <pc:sldMk cId="1856634477" sldId="303"/>
            <ac:spMk id="3" creationId="{6F1D7D31-D1BB-F9A6-0908-80E1D7A14AA3}"/>
          </ac:spMkLst>
        </pc:spChg>
      </pc:sldChg>
      <pc:sldChg chg="modSp new del mod">
        <pc:chgData name="Kathy Cash" userId="f188a4898a00291c" providerId="LiveId" clId="{32328B48-8F00-460F-8958-AC12786E04AF}" dt="2024-01-31T18:54:57.275" v="823" actId="680"/>
        <pc:sldMkLst>
          <pc:docMk/>
          <pc:sldMk cId="4016561867" sldId="303"/>
        </pc:sldMkLst>
        <pc:spChg chg="mod">
          <ac:chgData name="Kathy Cash" userId="f188a4898a00291c" providerId="LiveId" clId="{32328B48-8F00-460F-8958-AC12786E04AF}" dt="2024-01-31T18:54:56.439" v="822"/>
          <ac:spMkLst>
            <pc:docMk/>
            <pc:sldMk cId="4016561867" sldId="303"/>
            <ac:spMk id="3" creationId="{A234E780-E2FD-1C20-44D3-D3B7AEC5698E}"/>
          </ac:spMkLst>
        </pc:spChg>
      </pc:sldChg>
      <pc:sldChg chg="modSp new mod">
        <pc:chgData name="Kathy Cash" userId="f188a4898a00291c" providerId="LiveId" clId="{32328B48-8F00-460F-8958-AC12786E04AF}" dt="2024-01-31T19:06:34.001" v="978"/>
        <pc:sldMkLst>
          <pc:docMk/>
          <pc:sldMk cId="2584328476" sldId="304"/>
        </pc:sldMkLst>
        <pc:spChg chg="mod">
          <ac:chgData name="Kathy Cash" userId="f188a4898a00291c" providerId="LiveId" clId="{32328B48-8F00-460F-8958-AC12786E04AF}" dt="2024-01-31T19:06:34.001" v="978"/>
          <ac:spMkLst>
            <pc:docMk/>
            <pc:sldMk cId="2584328476" sldId="304"/>
            <ac:spMk id="2" creationId="{60438DBC-6874-02B8-13DC-22B964C885EE}"/>
          </ac:spMkLst>
        </pc:spChg>
        <pc:spChg chg="mod">
          <ac:chgData name="Kathy Cash" userId="f188a4898a00291c" providerId="LiveId" clId="{32328B48-8F00-460F-8958-AC12786E04AF}" dt="2024-01-31T18:57:53.232" v="845" actId="11"/>
          <ac:spMkLst>
            <pc:docMk/>
            <pc:sldMk cId="2584328476" sldId="304"/>
            <ac:spMk id="3" creationId="{B93396AE-BA68-FAF6-6922-5C6346FAE429}"/>
          </ac:spMkLst>
        </pc:spChg>
      </pc:sldChg>
      <pc:sldChg chg="modSp new del mod">
        <pc:chgData name="Kathy Cash" userId="f188a4898a00291c" providerId="LiveId" clId="{32328B48-8F00-460F-8958-AC12786E04AF}" dt="2024-01-31T18:56:19.716" v="835" actId="680"/>
        <pc:sldMkLst>
          <pc:docMk/>
          <pc:sldMk cId="2712329997" sldId="304"/>
        </pc:sldMkLst>
        <pc:spChg chg="mod">
          <ac:chgData name="Kathy Cash" userId="f188a4898a00291c" providerId="LiveId" clId="{32328B48-8F00-460F-8958-AC12786E04AF}" dt="2024-01-31T18:56:19.126" v="834"/>
          <ac:spMkLst>
            <pc:docMk/>
            <pc:sldMk cId="2712329997" sldId="304"/>
            <ac:spMk id="3" creationId="{639B9397-3665-8EFB-CF50-90E71F3BFA75}"/>
          </ac:spMkLst>
        </pc:spChg>
      </pc:sldChg>
      <pc:sldChg chg="modSp add mod ord">
        <pc:chgData name="Kathy Cash" userId="f188a4898a00291c" providerId="LiveId" clId="{32328B48-8F00-460F-8958-AC12786E04AF}" dt="2024-01-31T19:00:51.802" v="865" actId="20577"/>
        <pc:sldMkLst>
          <pc:docMk/>
          <pc:sldMk cId="4198361837" sldId="305"/>
        </pc:sldMkLst>
        <pc:spChg chg="mod">
          <ac:chgData name="Kathy Cash" userId="f188a4898a00291c" providerId="LiveId" clId="{32328B48-8F00-460F-8958-AC12786E04AF}" dt="2024-01-31T19:00:46.992" v="863"/>
          <ac:spMkLst>
            <pc:docMk/>
            <pc:sldMk cId="4198361837" sldId="305"/>
            <ac:spMk id="2" creationId="{738B71BA-142E-6650-0B64-7042F8B06763}"/>
          </ac:spMkLst>
        </pc:spChg>
        <pc:spChg chg="mod">
          <ac:chgData name="Kathy Cash" userId="f188a4898a00291c" providerId="LiveId" clId="{32328B48-8F00-460F-8958-AC12786E04AF}" dt="2024-01-31T19:00:51.802" v="865" actId="20577"/>
          <ac:spMkLst>
            <pc:docMk/>
            <pc:sldMk cId="4198361837" sldId="305"/>
            <ac:spMk id="3" creationId="{4A042C53-3BD3-03FD-535F-60535F14138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6F93605-0C0C-4258-9724-5F2F9BB3BC90}" type="datetimeFigureOut">
              <a:rPr lang="en-US" smtClean="0"/>
              <a:t>1/29/2024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3FFE7F-C917-439A-8026-3D301EB5CC28}" type="slidenum">
              <a:rPr lang="en-US" smtClean="0"/>
              <a:t>‹#›</a:t>
            </a:fld>
            <a:endParaRPr lang="en-US"/>
          </a:p>
        </p:txBody>
      </p:sp>
    </p:spTree>
    <p:extLst>
      <p:ext uri="{BB962C8B-B14F-4D97-AF65-F5344CB8AC3E}">
        <p14:creationId xmlns:p14="http://schemas.microsoft.com/office/powerpoint/2010/main" val="7527998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F31B3D-E4E3-4A80-AB70-C5564C267266}" type="datetimeFigureOut">
              <a:rPr lang="en-US" smtClean="0"/>
              <a:t>1/29/2024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C0B30D-C07A-425B-A90C-BA7BEB191079}" type="slidenum">
              <a:rPr lang="en-US" smtClean="0"/>
              <a:t>‹#›</a:t>
            </a:fld>
            <a:endParaRPr lang="en-US"/>
          </a:p>
        </p:txBody>
      </p:sp>
    </p:spTree>
    <p:extLst>
      <p:ext uri="{BB962C8B-B14F-4D97-AF65-F5344CB8AC3E}">
        <p14:creationId xmlns:p14="http://schemas.microsoft.com/office/powerpoint/2010/main" val="3723190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4245434"/>
            <a:ext cx="8686800" cy="1464906"/>
          </a:xfrm>
        </p:spPr>
        <p:txBody>
          <a:bodyPr anchor="b">
            <a:normAutofit/>
          </a:bodyPr>
          <a:lstStyle>
            <a:lvl1pPr algn="l">
              <a:lnSpc>
                <a:spcPct val="80000"/>
              </a:lnSpc>
              <a:defRPr sz="4800">
                <a:solidFill>
                  <a:schemeClr val="bg1"/>
                </a:solidFill>
                <a:effectLst>
                  <a:outerShdw blurRad="63500" algn="ctr" rotWithShape="0">
                    <a:prstClr val="black">
                      <a:alpha val="40000"/>
                    </a:prst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066800" y="5731795"/>
            <a:ext cx="8686800" cy="440405"/>
          </a:xfrm>
        </p:spPr>
        <p:txBody>
          <a:bodyPr/>
          <a:lstStyle>
            <a:lvl1pPr marL="0" indent="0" algn="l">
              <a:spcBef>
                <a:spcPts val="0"/>
              </a:spcBef>
              <a:buNone/>
              <a:defRPr sz="2400">
                <a:solidFill>
                  <a:schemeClr val="bg1"/>
                </a:solidFill>
                <a:effectLst>
                  <a:outerShdw blurRad="63500" algn="ctr" rotWithShape="0">
                    <a:prstClr val="black">
                      <a:alpha val="4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7988627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 Kathy Cash</a:t>
            </a:r>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6400" y="457200"/>
            <a:ext cx="1828800" cy="57197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457200"/>
            <a:ext cx="7955280" cy="57197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 Kathy Cash</a:t>
            </a:r>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457518"/>
            <a:ext cx="10058400" cy="118872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Dr. Kathy Cash</a:t>
            </a:r>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9848" y="4242816"/>
            <a:ext cx="8686800" cy="1463040"/>
          </a:xfrm>
        </p:spPr>
        <p:txBody>
          <a:bodyPr anchor="b">
            <a:normAutofit/>
          </a:bodyPr>
          <a:lstStyle>
            <a:lvl1pPr>
              <a:defRPr sz="4800"/>
            </a:lvl1pPr>
          </a:lstStyle>
          <a:p>
            <a:r>
              <a:rPr lang="en-US"/>
              <a:t>Click to edit Master title style</a:t>
            </a:r>
          </a:p>
        </p:txBody>
      </p:sp>
      <p:sp>
        <p:nvSpPr>
          <p:cNvPr id="3" name="Text Placeholder 2"/>
          <p:cNvSpPr>
            <a:spLocks noGrp="1"/>
          </p:cNvSpPr>
          <p:nvPr>
            <p:ph type="body" idx="1"/>
          </p:nvPr>
        </p:nvSpPr>
        <p:spPr>
          <a:xfrm>
            <a:off x="1066799" y="5733288"/>
            <a:ext cx="8686800" cy="438912"/>
          </a:xfrm>
        </p:spPr>
        <p:txBody>
          <a:bodyPr/>
          <a:lstStyle>
            <a:lvl1pPr marL="0" indent="0">
              <a:spcBef>
                <a:spcPts val="0"/>
              </a:spcBef>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5067780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904999"/>
            <a:ext cx="4800600" cy="4271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24600" y="1904999"/>
            <a:ext cx="4800600" cy="4271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Dr. Kathy Cash</a:t>
            </a:r>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66800" y="1772815"/>
            <a:ext cx="4800600" cy="737121"/>
          </a:xfrm>
        </p:spPr>
        <p:txBody>
          <a:bodyPr anchor="ctr"/>
          <a:lstStyle>
            <a:lvl1pPr marL="0" indent="0">
              <a:spcBef>
                <a:spcPts val="0"/>
              </a:spcBef>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6800" y="2509937"/>
            <a:ext cx="4800600" cy="36622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24600" y="1772815"/>
            <a:ext cx="4800600" cy="737121"/>
          </a:xfrm>
        </p:spPr>
        <p:txBody>
          <a:bodyPr anchor="ctr"/>
          <a:lstStyle>
            <a:lvl1pPr marL="0" indent="0">
              <a:spcBef>
                <a:spcPts val="0"/>
              </a:spcBef>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24600" y="2509937"/>
            <a:ext cx="4800600" cy="36622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en-US"/>
              <a:t>Dr. Kathy Cash</a:t>
            </a:r>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a:t>Dr. Kathy Cash</a:t>
            </a:r>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Dr. Kathy Cash</a:t>
            </a:r>
          </a:p>
        </p:txBody>
      </p:sp>
      <p:sp>
        <p:nvSpPr>
          <p:cNvPr id="4" name="Slide Number Placeholder 3"/>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1468172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760" y="3090672"/>
            <a:ext cx="4663440" cy="1828800"/>
          </a:xfrm>
        </p:spPr>
        <p:txBody>
          <a:bodyPr anchor="b">
            <a:normAutofit/>
          </a:bodyPr>
          <a:lstStyle>
            <a:lvl1pPr>
              <a:defRPr sz="3600"/>
            </a:lvl1pPr>
          </a:lstStyle>
          <a:p>
            <a:r>
              <a:rPr lang="en-US"/>
              <a:t>Click to edit Master title style</a:t>
            </a:r>
          </a:p>
        </p:txBody>
      </p:sp>
      <p:sp>
        <p:nvSpPr>
          <p:cNvPr id="3" name="Content Placeholder 2"/>
          <p:cNvSpPr>
            <a:spLocks noGrp="1"/>
          </p:cNvSpPr>
          <p:nvPr>
            <p:ph idx="1"/>
          </p:nvPr>
        </p:nvSpPr>
        <p:spPr>
          <a:xfrm>
            <a:off x="685799" y="457200"/>
            <a:ext cx="5410201" cy="57150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42760" y="4983480"/>
            <a:ext cx="4663440" cy="118872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Dr. Kathy Cash</a:t>
            </a:r>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760" y="3093099"/>
            <a:ext cx="4663440" cy="1828800"/>
          </a:xfrm>
        </p:spPr>
        <p:txBody>
          <a:bodyPr anchor="b">
            <a:normAutofit/>
          </a:bodyPr>
          <a:lstStyle>
            <a:lvl1pPr>
              <a:defRPr sz="3600"/>
            </a:lvl1pPr>
          </a:lstStyle>
          <a:p>
            <a:r>
              <a:rPr lang="en-US"/>
              <a:t>Click to edit Master title style</a:t>
            </a:r>
            <a:endParaRPr lang="en-US" dirty="0"/>
          </a:p>
        </p:txBody>
      </p:sp>
      <p:sp>
        <p:nvSpPr>
          <p:cNvPr id="3" name="Picture Placeholder 2" descr="An empty placeholder to add an image. Click on the placeholder and select the image that you wish to add."/>
          <p:cNvSpPr>
            <a:spLocks noGrp="1"/>
          </p:cNvSpPr>
          <p:nvPr>
            <p:ph type="pic" idx="1"/>
          </p:nvPr>
        </p:nvSpPr>
        <p:spPr>
          <a:xfrm>
            <a:off x="0" y="0"/>
            <a:ext cx="6096000" cy="6858000"/>
          </a:xfrm>
        </p:spPr>
        <p:txBody>
          <a:bodyPr tIns="4572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42760" y="4983480"/>
            <a:ext cx="4663440" cy="118872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772497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6800" y="457518"/>
            <a:ext cx="10058400" cy="118872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1905001"/>
            <a:ext cx="10058400" cy="4267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6800" y="6400800"/>
            <a:ext cx="1097280" cy="228600"/>
          </a:xfrm>
          <a:prstGeom prst="rect">
            <a:avLst/>
          </a:prstGeom>
        </p:spPr>
        <p:txBody>
          <a:bodyPr vert="horz" lIns="91440" tIns="45720" rIns="91440" bIns="45720" rtlCol="0" anchor="ctr"/>
          <a:lstStyle>
            <a:lvl1pPr algn="l">
              <a:defRPr sz="1100">
                <a:solidFill>
                  <a:schemeClr val="tx1"/>
                </a:solidFill>
              </a:defRPr>
            </a:lvl1pPr>
          </a:lstStyle>
          <a:p>
            <a:endParaRPr lang="en-US" dirty="0"/>
          </a:p>
        </p:txBody>
      </p:sp>
      <p:sp>
        <p:nvSpPr>
          <p:cNvPr id="5" name="Footer Placeholder 4"/>
          <p:cNvSpPr>
            <a:spLocks noGrp="1"/>
          </p:cNvSpPr>
          <p:nvPr>
            <p:ph type="ftr" sz="quarter" idx="3"/>
          </p:nvPr>
        </p:nvSpPr>
        <p:spPr>
          <a:xfrm>
            <a:off x="2422849" y="6400800"/>
            <a:ext cx="7315200" cy="228600"/>
          </a:xfrm>
          <a:prstGeom prst="rect">
            <a:avLst/>
          </a:prstGeom>
        </p:spPr>
        <p:txBody>
          <a:bodyPr vert="horz" lIns="91440" tIns="45720" rIns="91440" bIns="45720" rtlCol="0" anchor="ctr"/>
          <a:lstStyle>
            <a:lvl1pPr algn="ctr">
              <a:defRPr sz="1100">
                <a:solidFill>
                  <a:schemeClr val="tx1"/>
                </a:solidFill>
              </a:defRPr>
            </a:lvl1pPr>
          </a:lstStyle>
          <a:p>
            <a:r>
              <a:rPr lang="en-US"/>
              <a:t>Dr. Kathy Cash</a:t>
            </a:r>
            <a:endParaRPr lang="en-US" dirty="0"/>
          </a:p>
        </p:txBody>
      </p:sp>
      <p:sp>
        <p:nvSpPr>
          <p:cNvPr id="6" name="Slide Number Placeholder 5"/>
          <p:cNvSpPr>
            <a:spLocks noGrp="1"/>
          </p:cNvSpPr>
          <p:nvPr>
            <p:ph type="sldNum" sz="quarter" idx="4"/>
          </p:nvPr>
        </p:nvSpPr>
        <p:spPr>
          <a:xfrm>
            <a:off x="10027920" y="6400800"/>
            <a:ext cx="1097280" cy="228600"/>
          </a:xfrm>
          <a:prstGeom prst="rect">
            <a:avLst/>
          </a:prstGeom>
        </p:spPr>
        <p:txBody>
          <a:bodyPr vert="horz" lIns="91440" tIns="45720" rIns="91440" bIns="45720" rtlCol="0" anchor="ctr"/>
          <a:lstStyle>
            <a:lvl1pPr algn="r">
              <a:defRPr sz="1100">
                <a:solidFill>
                  <a:schemeClr val="tx1"/>
                </a:solidFill>
              </a:defRPr>
            </a:lvl1p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ftr="0" dt="0"/>
  <p:txStyles>
    <p:titleStyle>
      <a:lvl1pPr algn="l" defTabSz="914400" rtl="0" eaLnBrk="1" latinLnBrk="0" hangingPunct="1">
        <a:lnSpc>
          <a:spcPct val="90000"/>
        </a:lnSpc>
        <a:spcBef>
          <a:spcPct val="0"/>
        </a:spcBef>
        <a:buNone/>
        <a:defRPr sz="3600"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accent5"/>
        </a:buClr>
        <a:buSzPct val="90000"/>
        <a:buFont typeface="Arial"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200"/>
        </a:spcBef>
        <a:buClr>
          <a:schemeClr val="accent5"/>
        </a:buClr>
        <a:buSzPct val="90000"/>
        <a:buFont typeface="Arial"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Clr>
          <a:schemeClr val="accent5"/>
        </a:buClr>
        <a:buSzPct val="90000"/>
        <a:buFont typeface="Arial" pitchFamily="34" charset="0"/>
        <a:buChar char="•"/>
        <a:defRPr sz="1800" kern="1200">
          <a:solidFill>
            <a:schemeClr val="tx1"/>
          </a:solidFill>
          <a:latin typeface="+mn-lt"/>
          <a:ea typeface="+mn-ea"/>
          <a:cs typeface="+mn-cs"/>
        </a:defRPr>
      </a:lvl3pPr>
      <a:lvl4pPr marL="1097280" indent="-182880" algn="l" defTabSz="914400" rtl="0" eaLnBrk="1" latinLnBrk="0" hangingPunct="1">
        <a:lnSpc>
          <a:spcPct val="90000"/>
        </a:lnSpc>
        <a:spcBef>
          <a:spcPts val="800"/>
        </a:spcBef>
        <a:buClr>
          <a:schemeClr val="accent5"/>
        </a:buClr>
        <a:buSzPct val="90000"/>
        <a:buFont typeface="Arial" pitchFamily="34" charset="0"/>
        <a:buChar char="•"/>
        <a:defRPr sz="1600" kern="1200">
          <a:solidFill>
            <a:schemeClr val="tx1"/>
          </a:solidFill>
          <a:latin typeface="+mn-lt"/>
          <a:ea typeface="+mn-ea"/>
          <a:cs typeface="+mn-cs"/>
        </a:defRPr>
      </a:lvl4pPr>
      <a:lvl5pPr marL="13258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5pPr>
      <a:lvl6pPr marL="15544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6pPr>
      <a:lvl7pPr marL="17830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7pPr>
      <a:lvl8pPr marL="20116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8pPr>
      <a:lvl9pPr marL="22402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linktr.ee/kcash7" TargetMode="External"/><Relationship Id="rId2" Type="http://schemas.openxmlformats.org/officeDocument/2006/relationships/hyperlink" Target="mailto:kcash77@gmail.com"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760" y="3412277"/>
            <a:ext cx="4663440" cy="1828800"/>
          </a:xfrm>
        </p:spPr>
        <p:txBody>
          <a:bodyPr anchor="b">
            <a:normAutofit/>
          </a:bodyPr>
          <a:lstStyle/>
          <a:p>
            <a:r>
              <a:rPr lang="en-US" sz="3300" dirty="0"/>
              <a:t>Peer Support Unveiled: The Power of Asking the Rare Questions</a:t>
            </a:r>
          </a:p>
        </p:txBody>
      </p:sp>
      <p:pic>
        <p:nvPicPr>
          <p:cNvPr id="5" name="Picture 4" descr="Question marks in a line and one question mark is lit">
            <a:extLst>
              <a:ext uri="{FF2B5EF4-FFF2-40B4-BE49-F238E27FC236}">
                <a16:creationId xmlns:a16="http://schemas.microsoft.com/office/drawing/2014/main" id="{0BFEAE51-41E2-4F6A-D855-B909CCE09B59}"/>
              </a:ext>
            </a:extLst>
          </p:cNvPr>
          <p:cNvPicPr>
            <a:picLocks noChangeAspect="1"/>
          </p:cNvPicPr>
          <p:nvPr/>
        </p:nvPicPr>
        <p:blipFill rotWithShape="1">
          <a:blip r:embed="rId2"/>
          <a:srcRect r="40666" b="-1"/>
          <a:stretch/>
        </p:blipFill>
        <p:spPr>
          <a:xfrm>
            <a:off x="20" y="10"/>
            <a:ext cx="6095980" cy="6857990"/>
          </a:xfrm>
          <a:prstGeom prst="rect">
            <a:avLst/>
          </a:prstGeom>
          <a:noFill/>
        </p:spPr>
      </p:pic>
      <p:sp>
        <p:nvSpPr>
          <p:cNvPr id="3" name="Subtitle 2"/>
          <p:cNvSpPr>
            <a:spLocks noGrp="1"/>
          </p:cNvSpPr>
          <p:nvPr>
            <p:ph type="body" sz="half" idx="2"/>
          </p:nvPr>
        </p:nvSpPr>
        <p:spPr>
          <a:xfrm>
            <a:off x="6842760" y="5241077"/>
            <a:ext cx="4663440" cy="1188720"/>
          </a:xfrm>
        </p:spPr>
        <p:txBody>
          <a:bodyPr>
            <a:normAutofit/>
          </a:bodyPr>
          <a:lstStyle/>
          <a:p>
            <a:r>
              <a:rPr lang="en-US" sz="2000" dirty="0"/>
              <a:t>Dr. Kathy Cash, CPSS, </a:t>
            </a:r>
            <a:r>
              <a:rPr lang="en-US" sz="2000" dirty="0" err="1"/>
              <a:t>D.Div</a:t>
            </a:r>
            <a:endParaRPr lang="en-US" sz="2000" dirty="0"/>
          </a:p>
          <a:p>
            <a:pPr>
              <a:spcBef>
                <a:spcPts val="0"/>
              </a:spcBef>
            </a:pPr>
            <a:r>
              <a:rPr lang="en-US" dirty="0"/>
              <a:t>CEO, Strategies for Hope</a:t>
            </a:r>
          </a:p>
        </p:txBody>
      </p:sp>
      <p:sp>
        <p:nvSpPr>
          <p:cNvPr id="7" name="TextBox 6">
            <a:extLst>
              <a:ext uri="{FF2B5EF4-FFF2-40B4-BE49-F238E27FC236}">
                <a16:creationId xmlns:a16="http://schemas.microsoft.com/office/drawing/2014/main" id="{65DF55A2-5CED-543A-3452-E7D1140EED07}"/>
              </a:ext>
            </a:extLst>
          </p:cNvPr>
          <p:cNvSpPr txBox="1"/>
          <p:nvPr/>
        </p:nvSpPr>
        <p:spPr>
          <a:xfrm>
            <a:off x="6842759" y="428203"/>
            <a:ext cx="4854659" cy="773930"/>
          </a:xfrm>
          <a:prstGeom prst="rect">
            <a:avLst/>
          </a:prstGeom>
          <a:noFill/>
        </p:spPr>
        <p:txBody>
          <a:bodyPr wrap="square">
            <a:spAutoFit/>
          </a:bodyPr>
          <a:lstStyle/>
          <a:p>
            <a:pPr>
              <a:lnSpc>
                <a:spcPct val="100000"/>
              </a:lnSpc>
            </a:pPr>
            <a:r>
              <a:rPr lang="en-US" sz="2400" dirty="0"/>
              <a:t>SHARE! Peer Workforce Conference</a:t>
            </a:r>
          </a:p>
          <a:p>
            <a:pPr>
              <a:lnSpc>
                <a:spcPct val="110000"/>
              </a:lnSpc>
            </a:pPr>
            <a:r>
              <a:rPr lang="en-US" sz="2000" dirty="0"/>
              <a:t>January 31, 2024</a:t>
            </a:r>
          </a:p>
        </p:txBody>
      </p:sp>
    </p:spTree>
    <p:extLst>
      <p:ext uri="{BB962C8B-B14F-4D97-AF65-F5344CB8AC3E}">
        <p14:creationId xmlns:p14="http://schemas.microsoft.com/office/powerpoint/2010/main" val="23701107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E3E0DD-EF18-D97C-DD0E-084A6C5886A8}"/>
              </a:ext>
            </a:extLst>
          </p:cNvPr>
          <p:cNvSpPr>
            <a:spLocks noGrp="1"/>
          </p:cNvSpPr>
          <p:nvPr>
            <p:ph type="title"/>
          </p:nvPr>
        </p:nvSpPr>
        <p:spPr/>
        <p:txBody>
          <a:bodyPr/>
          <a:lstStyle/>
          <a:p>
            <a:r>
              <a:rPr lang="en-US" dirty="0"/>
              <a:t>Case Study #1</a:t>
            </a:r>
          </a:p>
        </p:txBody>
      </p:sp>
      <p:sp>
        <p:nvSpPr>
          <p:cNvPr id="6" name="Content Placeholder 5">
            <a:extLst>
              <a:ext uri="{FF2B5EF4-FFF2-40B4-BE49-F238E27FC236}">
                <a16:creationId xmlns:a16="http://schemas.microsoft.com/office/drawing/2014/main" id="{BC199A5A-70B0-9266-34A4-4383554EE02F}"/>
              </a:ext>
            </a:extLst>
          </p:cNvPr>
          <p:cNvSpPr>
            <a:spLocks noGrp="1"/>
          </p:cNvSpPr>
          <p:nvPr>
            <p:ph idx="1"/>
          </p:nvPr>
        </p:nvSpPr>
        <p:spPr/>
        <p:txBody>
          <a:bodyPr>
            <a:normAutofit/>
          </a:bodyPr>
          <a:lstStyle/>
          <a:p>
            <a:pPr marL="0" indent="0" algn="ctr">
              <a:lnSpc>
                <a:spcPct val="100000"/>
              </a:lnSpc>
              <a:buNone/>
            </a:pPr>
            <a:r>
              <a:rPr lang="en-US" sz="3600" dirty="0">
                <a:effectLst/>
                <a:ea typeface="Times New Roman" panose="02020603050405020304" pitchFamily="18" charset="0"/>
                <a:cs typeface="Times New Roman" panose="02020603050405020304" pitchFamily="18" charset="0"/>
              </a:rPr>
              <a:t>A mental health nonprofit has recently implemented a peer support program, recognizing the importance of fostering authentic connections among individuals facing mental health challenges. </a:t>
            </a:r>
            <a:endParaRPr lang="en-US" sz="3600" dirty="0">
              <a:effectLst/>
              <a:ea typeface="Calibri" panose="020F0502020204030204" pitchFamily="34" charset="0"/>
              <a:cs typeface="Times New Roman" panose="02020603050405020304" pitchFamily="18" charset="0"/>
            </a:endParaRPr>
          </a:p>
          <a:p>
            <a:endParaRPr lang="en-US" sz="4400" dirty="0"/>
          </a:p>
        </p:txBody>
      </p:sp>
    </p:spTree>
    <p:extLst>
      <p:ext uri="{BB962C8B-B14F-4D97-AF65-F5344CB8AC3E}">
        <p14:creationId xmlns:p14="http://schemas.microsoft.com/office/powerpoint/2010/main" val="36811504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3FF48-6F32-2204-05A4-7FD1EE5C28E5}"/>
              </a:ext>
            </a:extLst>
          </p:cNvPr>
          <p:cNvSpPr>
            <a:spLocks noGrp="1"/>
          </p:cNvSpPr>
          <p:nvPr>
            <p:ph type="title"/>
          </p:nvPr>
        </p:nvSpPr>
        <p:spPr/>
        <p:txBody>
          <a:bodyPr/>
          <a:lstStyle/>
          <a:p>
            <a:r>
              <a:rPr lang="en-US" dirty="0"/>
              <a:t>RAQ #1 – The Vulnerability in Peer Services</a:t>
            </a:r>
          </a:p>
        </p:txBody>
      </p:sp>
      <p:sp>
        <p:nvSpPr>
          <p:cNvPr id="3" name="Content Placeholder 2">
            <a:extLst>
              <a:ext uri="{FF2B5EF4-FFF2-40B4-BE49-F238E27FC236}">
                <a16:creationId xmlns:a16="http://schemas.microsoft.com/office/drawing/2014/main" id="{A82EA108-37AA-0F8C-ADDC-97FCB3F2F284}"/>
              </a:ext>
            </a:extLst>
          </p:cNvPr>
          <p:cNvSpPr>
            <a:spLocks noGrp="1"/>
          </p:cNvSpPr>
          <p:nvPr>
            <p:ph idx="1"/>
          </p:nvPr>
        </p:nvSpPr>
        <p:spPr>
          <a:xfrm>
            <a:off x="1075426" y="1913627"/>
            <a:ext cx="10058400" cy="4267200"/>
          </a:xfrm>
        </p:spPr>
        <p:txBody>
          <a:bodyPr>
            <a:normAutofit/>
          </a:bodyPr>
          <a:lstStyle/>
          <a:p>
            <a:pPr>
              <a:lnSpc>
                <a:spcPct val="100000"/>
              </a:lnSpc>
            </a:pPr>
            <a:r>
              <a:rPr lang="en-US" sz="3600" i="1" dirty="0"/>
              <a:t>Why is acknowledging vulnerability crucial in Peer Support Services?</a:t>
            </a:r>
          </a:p>
          <a:p>
            <a:pPr>
              <a:lnSpc>
                <a:spcPct val="100000"/>
              </a:lnSpc>
            </a:pPr>
            <a:r>
              <a:rPr lang="en-US" sz="3600" dirty="0">
                <a:effectLst/>
                <a:ea typeface="Times New Roman" panose="02020603050405020304" pitchFamily="18" charset="0"/>
              </a:rPr>
              <a:t>Vulnerability fosters authentic connections, creating a safe space for shared experiences and mutual understanding.</a:t>
            </a:r>
            <a:endParaRPr lang="en-US" sz="3600" dirty="0"/>
          </a:p>
        </p:txBody>
      </p:sp>
    </p:spTree>
    <p:extLst>
      <p:ext uri="{BB962C8B-B14F-4D97-AF65-F5344CB8AC3E}">
        <p14:creationId xmlns:p14="http://schemas.microsoft.com/office/powerpoint/2010/main" val="5124694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DC458-3C49-1127-92ED-16A0291D09E6}"/>
              </a:ext>
            </a:extLst>
          </p:cNvPr>
          <p:cNvSpPr>
            <a:spLocks noGrp="1"/>
          </p:cNvSpPr>
          <p:nvPr>
            <p:ph type="title"/>
          </p:nvPr>
        </p:nvSpPr>
        <p:spPr/>
        <p:txBody>
          <a:bodyPr/>
          <a:lstStyle/>
          <a:p>
            <a:r>
              <a:rPr lang="en-US" dirty="0"/>
              <a:t>Implementation Strategies</a:t>
            </a:r>
          </a:p>
        </p:txBody>
      </p:sp>
      <p:sp>
        <p:nvSpPr>
          <p:cNvPr id="3" name="Content Placeholder 2">
            <a:extLst>
              <a:ext uri="{FF2B5EF4-FFF2-40B4-BE49-F238E27FC236}">
                <a16:creationId xmlns:a16="http://schemas.microsoft.com/office/drawing/2014/main" id="{91933505-7554-2CC8-25C5-00F21A556AD6}"/>
              </a:ext>
            </a:extLst>
          </p:cNvPr>
          <p:cNvSpPr>
            <a:spLocks noGrp="1"/>
          </p:cNvSpPr>
          <p:nvPr>
            <p:ph idx="1"/>
          </p:nvPr>
        </p:nvSpPr>
        <p:spPr/>
        <p:txBody>
          <a:bodyPr>
            <a:normAutofit/>
          </a:bodyPr>
          <a:lstStyle/>
          <a:p>
            <a:pPr marL="685800" marR="0">
              <a:spcBef>
                <a:spcPts val="0"/>
              </a:spcBef>
              <a:spcAft>
                <a:spcPts val="0"/>
              </a:spcAft>
            </a:pPr>
            <a:endParaRPr lang="en-US" dirty="0">
              <a:effectLst/>
            </a:endParaRPr>
          </a:p>
          <a:p>
            <a:pPr marL="742950" marR="0" lvl="1" indent="-285750">
              <a:lnSpc>
                <a:spcPct val="107000"/>
              </a:lnSpc>
              <a:spcBef>
                <a:spcPts val="0"/>
              </a:spcBef>
              <a:spcAft>
                <a:spcPts val="0"/>
              </a:spcAft>
              <a:buSzPts val="1000"/>
              <a:buFont typeface="Symbol" panose="05050102010706020507" pitchFamily="18" charset="2"/>
              <a:buChar char=""/>
              <a:tabLst>
                <a:tab pos="914400" algn="l"/>
              </a:tabLst>
            </a:pPr>
            <a:r>
              <a:rPr lang="en-US" sz="2400" b="1" dirty="0">
                <a:effectLst/>
                <a:ea typeface="Times New Roman" panose="02020603050405020304" pitchFamily="18" charset="0"/>
                <a:cs typeface="Times New Roman" panose="02020603050405020304" pitchFamily="18" charset="0"/>
              </a:rPr>
              <a:t>Research Component:</a:t>
            </a:r>
            <a:r>
              <a:rPr lang="en-US" sz="2400" dirty="0">
                <a:effectLst/>
                <a:ea typeface="Times New Roman" panose="02020603050405020304" pitchFamily="18" charset="0"/>
                <a:cs typeface="Times New Roman" panose="02020603050405020304" pitchFamily="18" charset="0"/>
              </a:rPr>
              <a:t> Researchers conduct interviews with both peer supporters and recipients, examining how vulnerability fosters authentic connections.</a:t>
            </a:r>
          </a:p>
          <a:p>
            <a:pPr marL="742950" marR="0" lvl="1" indent="-285750">
              <a:lnSpc>
                <a:spcPct val="107000"/>
              </a:lnSpc>
              <a:spcBef>
                <a:spcPts val="0"/>
              </a:spcBef>
              <a:spcAft>
                <a:spcPts val="0"/>
              </a:spcAft>
              <a:buSzPts val="1000"/>
              <a:buFont typeface="Symbol" panose="05050102010706020507" pitchFamily="18" charset="2"/>
              <a:buChar char=""/>
              <a:tabLst>
                <a:tab pos="914400" algn="l"/>
              </a:tabLst>
            </a:pPr>
            <a:endParaRPr lang="en-US" sz="2400" dirty="0">
              <a:effectLs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Symbol" panose="05050102010706020507" pitchFamily="18" charset="2"/>
              <a:buChar char=""/>
              <a:tabLst>
                <a:tab pos="914400" algn="l"/>
              </a:tabLst>
            </a:pPr>
            <a:r>
              <a:rPr lang="en-US" sz="2400" b="1" dirty="0">
                <a:effectLst/>
                <a:ea typeface="Times New Roman" panose="02020603050405020304" pitchFamily="18" charset="0"/>
                <a:cs typeface="Times New Roman" panose="02020603050405020304" pitchFamily="18" charset="0"/>
              </a:rPr>
              <a:t>Practice Application:</a:t>
            </a:r>
            <a:r>
              <a:rPr lang="en-US" sz="2400" dirty="0">
                <a:effectLst/>
                <a:ea typeface="Times New Roman" panose="02020603050405020304" pitchFamily="18" charset="0"/>
                <a:cs typeface="Times New Roman" panose="02020603050405020304" pitchFamily="18" charset="0"/>
              </a:rPr>
              <a:t> The organization integrates findings by emphasizing training on vulnerability acknowledgment. Peer support providers undergo workshops that highlight the importance of sharing personal experiences within appropriate boundaries.</a:t>
            </a:r>
            <a:endParaRPr lang="en-US" sz="2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910734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1A512-0282-757D-24BF-A82482743AFE}"/>
              </a:ext>
            </a:extLst>
          </p:cNvPr>
          <p:cNvSpPr>
            <a:spLocks noGrp="1"/>
          </p:cNvSpPr>
          <p:nvPr>
            <p:ph type="title"/>
          </p:nvPr>
        </p:nvSpPr>
        <p:spPr/>
        <p:txBody>
          <a:bodyPr/>
          <a:lstStyle/>
          <a:p>
            <a:r>
              <a:rPr lang="en-US" dirty="0"/>
              <a:t>Resulting Behaviors</a:t>
            </a:r>
          </a:p>
        </p:txBody>
      </p:sp>
      <p:sp>
        <p:nvSpPr>
          <p:cNvPr id="3" name="Content Placeholder 2">
            <a:extLst>
              <a:ext uri="{FF2B5EF4-FFF2-40B4-BE49-F238E27FC236}">
                <a16:creationId xmlns:a16="http://schemas.microsoft.com/office/drawing/2014/main" id="{727DBEF6-7CE1-06AA-50F0-C9BE54151417}"/>
              </a:ext>
            </a:extLst>
          </p:cNvPr>
          <p:cNvSpPr>
            <a:spLocks noGrp="1"/>
          </p:cNvSpPr>
          <p:nvPr>
            <p:ph idx="1"/>
          </p:nvPr>
        </p:nvSpPr>
        <p:spPr/>
        <p:txBody>
          <a:bodyPr>
            <a:noAutofit/>
          </a:bodyPr>
          <a:lstStyle/>
          <a:p>
            <a:pPr marL="342900" marR="0" lvl="0" indent="-342900">
              <a:lnSpc>
                <a:spcPct val="107000"/>
              </a:lnSpc>
              <a:spcBef>
                <a:spcPts val="0"/>
              </a:spcBef>
              <a:spcAft>
                <a:spcPts val="0"/>
              </a:spcAft>
              <a:buFont typeface="+mj-lt"/>
              <a:buAutoNum type="arabicPeriod"/>
              <a:tabLst>
                <a:tab pos="457200" algn="l"/>
              </a:tabLst>
            </a:pPr>
            <a:r>
              <a:rPr lang="en-US" b="1" dirty="0">
                <a:effectLst/>
                <a:ea typeface="Times New Roman" panose="02020603050405020304" pitchFamily="18" charset="0"/>
                <a:cs typeface="Times New Roman" panose="02020603050405020304" pitchFamily="18" charset="0"/>
              </a:rPr>
              <a:t>Establishing Trust:</a:t>
            </a:r>
            <a:endParaRPr lang="en-US" dirty="0">
              <a:effectLs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Symbol" panose="05050102010706020507" pitchFamily="18" charset="2"/>
              <a:buChar char=""/>
              <a:tabLst>
                <a:tab pos="914400" algn="l"/>
              </a:tabLst>
            </a:pPr>
            <a:r>
              <a:rPr lang="en-US" sz="2400" dirty="0">
                <a:effectLst/>
                <a:ea typeface="Times New Roman" panose="02020603050405020304" pitchFamily="18" charset="0"/>
                <a:cs typeface="Times New Roman" panose="02020603050405020304" pitchFamily="18" charset="0"/>
              </a:rPr>
              <a:t>Acknowledging vulnerability creates a foundation of trust between peer supporters and recipients</a:t>
            </a:r>
            <a:endParaRPr lang="en-US" sz="24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startAt="2"/>
              <a:tabLst>
                <a:tab pos="457200" algn="l"/>
              </a:tabLst>
            </a:pPr>
            <a:r>
              <a:rPr lang="en-US" b="1" dirty="0">
                <a:effectLst/>
                <a:ea typeface="Times New Roman" panose="02020603050405020304" pitchFamily="18" charset="0"/>
                <a:cs typeface="Times New Roman" panose="02020603050405020304" pitchFamily="18" charset="0"/>
              </a:rPr>
              <a:t>Reducing Stigma:</a:t>
            </a:r>
            <a:endParaRPr lang="en-US" dirty="0">
              <a:effectLs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Symbol" panose="05050102010706020507" pitchFamily="18" charset="2"/>
              <a:buChar char=""/>
              <a:tabLst>
                <a:tab pos="914400" algn="l"/>
              </a:tabLst>
            </a:pPr>
            <a:r>
              <a:rPr lang="en-US" sz="2400" dirty="0">
                <a:effectLst/>
                <a:ea typeface="Times New Roman" panose="02020603050405020304" pitchFamily="18" charset="0"/>
                <a:cs typeface="Times New Roman" panose="02020603050405020304" pitchFamily="18" charset="0"/>
              </a:rPr>
              <a:t>Open discussions about vulnerability contribute to destigmatizing mental health challenges. </a:t>
            </a:r>
            <a:endParaRPr lang="en-US" sz="24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startAt="3"/>
              <a:tabLst>
                <a:tab pos="457200" algn="l"/>
              </a:tabLst>
            </a:pPr>
            <a:r>
              <a:rPr lang="en-US" b="1" dirty="0">
                <a:effectLst/>
                <a:ea typeface="Times New Roman" panose="02020603050405020304" pitchFamily="18" charset="0"/>
                <a:cs typeface="Times New Roman" panose="02020603050405020304" pitchFamily="18" charset="0"/>
              </a:rPr>
              <a:t>Enhancing Connection:</a:t>
            </a:r>
            <a:endParaRPr lang="en-US" dirty="0">
              <a:effectLs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Symbol" panose="05050102010706020507" pitchFamily="18" charset="2"/>
              <a:buChar char=""/>
              <a:tabLst>
                <a:tab pos="914400" algn="l"/>
              </a:tabLst>
            </a:pPr>
            <a:r>
              <a:rPr lang="en-US" sz="2400" dirty="0">
                <a:effectLst/>
                <a:ea typeface="Times New Roman" panose="02020603050405020304" pitchFamily="18" charset="0"/>
                <a:cs typeface="Times New Roman" panose="02020603050405020304" pitchFamily="18" charset="0"/>
              </a:rPr>
              <a:t>Vulnerability deepens the emotional connection between peers.</a:t>
            </a:r>
            <a:endParaRPr lang="en-US" sz="24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startAt="4"/>
              <a:tabLst>
                <a:tab pos="457200" algn="l"/>
              </a:tabLst>
            </a:pPr>
            <a:r>
              <a:rPr lang="en-US" b="1" dirty="0">
                <a:effectLst/>
                <a:ea typeface="Times New Roman" panose="02020603050405020304" pitchFamily="18" charset="0"/>
                <a:cs typeface="Times New Roman" panose="02020603050405020304" pitchFamily="18" charset="0"/>
              </a:rPr>
              <a:t>Encouraging Open Communication:</a:t>
            </a:r>
            <a:endParaRPr lang="en-US" dirty="0">
              <a:effectLs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Symbol" panose="05050102010706020507" pitchFamily="18" charset="2"/>
              <a:buChar char=""/>
              <a:tabLst>
                <a:tab pos="914400" algn="l"/>
              </a:tabLst>
            </a:pPr>
            <a:r>
              <a:rPr lang="en-US" sz="2400" dirty="0">
                <a:effectLst/>
                <a:ea typeface="Times New Roman" panose="02020603050405020304" pitchFamily="18" charset="0"/>
                <a:cs typeface="Times New Roman" panose="02020603050405020304" pitchFamily="18" charset="0"/>
              </a:rPr>
              <a:t>Acknowledging vulnerability encourages open and honest communication.</a:t>
            </a:r>
            <a:endParaRPr lang="en-US" sz="2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587346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731A1-1ED7-CF37-198C-219B54967C49}"/>
              </a:ext>
            </a:extLst>
          </p:cNvPr>
          <p:cNvSpPr>
            <a:spLocks noGrp="1"/>
          </p:cNvSpPr>
          <p:nvPr>
            <p:ph type="title"/>
          </p:nvPr>
        </p:nvSpPr>
        <p:spPr/>
        <p:txBody>
          <a:bodyPr/>
          <a:lstStyle/>
          <a:p>
            <a:r>
              <a:rPr lang="en-US" dirty="0"/>
              <a:t>Resulting Behaviors </a:t>
            </a:r>
            <a:r>
              <a:rPr lang="en-US" sz="2000" dirty="0"/>
              <a:t>(cont’d)</a:t>
            </a:r>
            <a:endParaRPr lang="en-US" sz="1400" dirty="0"/>
          </a:p>
        </p:txBody>
      </p:sp>
      <p:sp>
        <p:nvSpPr>
          <p:cNvPr id="3" name="Content Placeholder 2">
            <a:extLst>
              <a:ext uri="{FF2B5EF4-FFF2-40B4-BE49-F238E27FC236}">
                <a16:creationId xmlns:a16="http://schemas.microsoft.com/office/drawing/2014/main" id="{93ECF10E-E9EE-49BA-1E1E-B96EABD93B85}"/>
              </a:ext>
            </a:extLst>
          </p:cNvPr>
          <p:cNvSpPr>
            <a:spLocks noGrp="1"/>
          </p:cNvSpPr>
          <p:nvPr>
            <p:ph idx="1"/>
          </p:nvPr>
        </p:nvSpPr>
        <p:spPr/>
        <p:txBody>
          <a:bodyPr>
            <a:normAutofit/>
          </a:bodyPr>
          <a:lstStyle/>
          <a:p>
            <a:pPr marL="342900" marR="0" lvl="0" indent="-342900">
              <a:lnSpc>
                <a:spcPct val="107000"/>
              </a:lnSpc>
              <a:spcBef>
                <a:spcPts val="0"/>
              </a:spcBef>
              <a:spcAft>
                <a:spcPts val="0"/>
              </a:spcAft>
              <a:buFont typeface="+mj-lt"/>
              <a:buAutoNum type="arabicPeriod" startAt="5"/>
              <a:tabLst>
                <a:tab pos="457200" algn="l"/>
              </a:tabLst>
            </a:pPr>
            <a:r>
              <a:rPr lang="en-US" b="1" dirty="0">
                <a:effectLst/>
                <a:ea typeface="Times New Roman" panose="02020603050405020304" pitchFamily="18" charset="0"/>
                <a:cs typeface="Times New Roman" panose="02020603050405020304" pitchFamily="18" charset="0"/>
              </a:rPr>
              <a:t>Promoting Emotional Well-Being:</a:t>
            </a:r>
            <a:endParaRPr lang="en-US" dirty="0">
              <a:effectLs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Symbol" panose="05050102010706020507" pitchFamily="18" charset="2"/>
              <a:buChar char=""/>
              <a:tabLst>
                <a:tab pos="914400" algn="l"/>
              </a:tabLst>
            </a:pPr>
            <a:r>
              <a:rPr lang="en-US" sz="2400" dirty="0">
                <a:effectLst/>
                <a:ea typeface="Times New Roman" panose="02020603050405020304" pitchFamily="18" charset="0"/>
                <a:cs typeface="Times New Roman" panose="02020603050405020304" pitchFamily="18" charset="0"/>
              </a:rPr>
              <a:t>Recognizing and expressing vulnerability is a crucial aspect of emotional well-being.</a:t>
            </a:r>
            <a:endParaRPr lang="en-US" sz="24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startAt="6"/>
              <a:tabLst>
                <a:tab pos="457200" algn="l"/>
              </a:tabLst>
            </a:pPr>
            <a:r>
              <a:rPr lang="en-US" b="1" dirty="0">
                <a:effectLst/>
                <a:ea typeface="Times New Roman" panose="02020603050405020304" pitchFamily="18" charset="0"/>
                <a:cs typeface="Times New Roman" panose="02020603050405020304" pitchFamily="18" charset="0"/>
              </a:rPr>
              <a:t>Validating Lived Experiences:</a:t>
            </a:r>
            <a:endParaRPr lang="en-US" dirty="0">
              <a:effectLs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Symbol" panose="05050102010706020507" pitchFamily="18" charset="2"/>
              <a:buChar char=""/>
              <a:tabLst>
                <a:tab pos="914400" algn="l"/>
              </a:tabLst>
            </a:pPr>
            <a:r>
              <a:rPr lang="en-US" sz="2400" dirty="0">
                <a:effectLst/>
                <a:ea typeface="Times New Roman" panose="02020603050405020304" pitchFamily="18" charset="0"/>
                <a:cs typeface="Times New Roman" panose="02020603050405020304" pitchFamily="18" charset="0"/>
              </a:rPr>
              <a:t>Acknowledging vulnerability validates the lived experiences of both peer supporters and recipients. </a:t>
            </a:r>
            <a:endParaRPr lang="en-US" sz="24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startAt="7"/>
              <a:tabLst>
                <a:tab pos="457200" algn="l"/>
              </a:tabLst>
            </a:pPr>
            <a:r>
              <a:rPr lang="en-US" b="1" dirty="0">
                <a:effectLst/>
                <a:ea typeface="Times New Roman" panose="02020603050405020304" pitchFamily="18" charset="0"/>
                <a:cs typeface="Times New Roman" panose="02020603050405020304" pitchFamily="18" charset="0"/>
              </a:rPr>
              <a:t>Building Resilience:</a:t>
            </a:r>
            <a:endParaRPr lang="en-US" dirty="0">
              <a:effectLs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Symbol" panose="05050102010706020507" pitchFamily="18" charset="2"/>
              <a:buChar char=""/>
              <a:tabLst>
                <a:tab pos="914400" algn="l"/>
              </a:tabLst>
            </a:pPr>
            <a:r>
              <a:rPr lang="en-US" sz="2400" dirty="0">
                <a:effectLst/>
                <a:ea typeface="Times New Roman" panose="02020603050405020304" pitchFamily="18" charset="0"/>
                <a:cs typeface="Times New Roman" panose="02020603050405020304" pitchFamily="18" charset="0"/>
              </a:rPr>
              <a:t>Embracing vulnerability contributes to the development of resilience. </a:t>
            </a:r>
            <a:endParaRPr lang="en-US" sz="2400" dirty="0">
              <a:effectLst/>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17346221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A02F7-0489-8182-BE71-E1CD5D10D995}"/>
              </a:ext>
            </a:extLst>
          </p:cNvPr>
          <p:cNvSpPr>
            <a:spLocks noGrp="1"/>
          </p:cNvSpPr>
          <p:nvPr>
            <p:ph type="title"/>
          </p:nvPr>
        </p:nvSpPr>
        <p:spPr/>
        <p:txBody>
          <a:bodyPr/>
          <a:lstStyle/>
          <a:p>
            <a:r>
              <a:rPr lang="en-US" dirty="0"/>
              <a:t>Case Study #2</a:t>
            </a:r>
          </a:p>
        </p:txBody>
      </p:sp>
      <p:sp>
        <p:nvSpPr>
          <p:cNvPr id="3" name="Content Placeholder 2">
            <a:extLst>
              <a:ext uri="{FF2B5EF4-FFF2-40B4-BE49-F238E27FC236}">
                <a16:creationId xmlns:a16="http://schemas.microsoft.com/office/drawing/2014/main" id="{8B0BFDF5-4434-759C-C55B-181C688C724B}"/>
              </a:ext>
            </a:extLst>
          </p:cNvPr>
          <p:cNvSpPr>
            <a:spLocks noGrp="1"/>
          </p:cNvSpPr>
          <p:nvPr>
            <p:ph idx="1"/>
          </p:nvPr>
        </p:nvSpPr>
        <p:spPr/>
        <p:txBody>
          <a:bodyPr>
            <a:normAutofit/>
          </a:bodyPr>
          <a:lstStyle/>
          <a:p>
            <a:pPr marL="0" indent="0" algn="ctr">
              <a:lnSpc>
                <a:spcPct val="100000"/>
              </a:lnSpc>
              <a:buNone/>
            </a:pPr>
            <a:r>
              <a:rPr lang="en-US" sz="3600" dirty="0">
                <a:effectLst/>
                <a:ea typeface="Times New Roman" panose="02020603050405020304" pitchFamily="18" charset="0"/>
              </a:rPr>
              <a:t>An urban mental health clinic, serving a diverse population, recognizes the need to enhance cultural competence within their peer support program.</a:t>
            </a:r>
            <a:endParaRPr lang="en-US" sz="3600" dirty="0"/>
          </a:p>
        </p:txBody>
      </p:sp>
    </p:spTree>
    <p:extLst>
      <p:ext uri="{BB962C8B-B14F-4D97-AF65-F5344CB8AC3E}">
        <p14:creationId xmlns:p14="http://schemas.microsoft.com/office/powerpoint/2010/main" val="17374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64DDB-B65C-74D3-338F-328A60983996}"/>
              </a:ext>
            </a:extLst>
          </p:cNvPr>
          <p:cNvSpPr>
            <a:spLocks noGrp="1"/>
          </p:cNvSpPr>
          <p:nvPr>
            <p:ph type="title"/>
          </p:nvPr>
        </p:nvSpPr>
        <p:spPr/>
        <p:txBody>
          <a:bodyPr/>
          <a:lstStyle/>
          <a:p>
            <a:r>
              <a:rPr lang="en-US" dirty="0"/>
              <a:t>RAQ #2 – Cultural Competence</a:t>
            </a:r>
          </a:p>
        </p:txBody>
      </p:sp>
      <p:sp>
        <p:nvSpPr>
          <p:cNvPr id="3" name="Content Placeholder 2">
            <a:extLst>
              <a:ext uri="{FF2B5EF4-FFF2-40B4-BE49-F238E27FC236}">
                <a16:creationId xmlns:a16="http://schemas.microsoft.com/office/drawing/2014/main" id="{53464E88-80F8-1D04-CFCD-F1A2B60152AE}"/>
              </a:ext>
            </a:extLst>
          </p:cNvPr>
          <p:cNvSpPr>
            <a:spLocks noGrp="1"/>
          </p:cNvSpPr>
          <p:nvPr>
            <p:ph idx="1"/>
          </p:nvPr>
        </p:nvSpPr>
        <p:spPr/>
        <p:txBody>
          <a:bodyPr>
            <a:normAutofit/>
          </a:bodyPr>
          <a:lstStyle/>
          <a:p>
            <a:pPr>
              <a:lnSpc>
                <a:spcPct val="100000"/>
              </a:lnSpc>
            </a:pPr>
            <a:r>
              <a:rPr lang="en-US" sz="3600" i="1" dirty="0">
                <a:solidFill>
                  <a:srgbClr val="000000"/>
                </a:solidFill>
                <a:effectLst/>
                <a:ea typeface="Times New Roman" panose="02020603050405020304" pitchFamily="18" charset="0"/>
              </a:rPr>
              <a:t>Why is it important to enhance the cultural competence of peer support programs?</a:t>
            </a:r>
          </a:p>
          <a:p>
            <a:pPr>
              <a:lnSpc>
                <a:spcPct val="100000"/>
              </a:lnSpc>
            </a:pPr>
            <a:r>
              <a:rPr lang="en-US" sz="3600" dirty="0">
                <a:solidFill>
                  <a:srgbClr val="000000"/>
                </a:solidFill>
                <a:effectLst/>
                <a:ea typeface="Times New Roman" panose="02020603050405020304" pitchFamily="18" charset="0"/>
                <a:cs typeface="Times New Roman" panose="02020603050405020304" pitchFamily="18" charset="0"/>
              </a:rPr>
              <a:t>Research allows us to identify diverse needs, enabling tailored approaches that resonate with varied cultural backgrounds.</a:t>
            </a:r>
            <a:endParaRPr lang="en-US" sz="3600" dirty="0">
              <a:solidFill>
                <a:srgbClr val="000000"/>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215483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32D98-9A5D-CA68-4506-096A97C237C2}"/>
              </a:ext>
            </a:extLst>
          </p:cNvPr>
          <p:cNvSpPr>
            <a:spLocks noGrp="1"/>
          </p:cNvSpPr>
          <p:nvPr>
            <p:ph type="title"/>
          </p:nvPr>
        </p:nvSpPr>
        <p:spPr/>
        <p:txBody>
          <a:bodyPr/>
          <a:lstStyle/>
          <a:p>
            <a:r>
              <a:rPr lang="en-US" dirty="0"/>
              <a:t>Implementation Strategies</a:t>
            </a:r>
          </a:p>
        </p:txBody>
      </p:sp>
      <p:sp>
        <p:nvSpPr>
          <p:cNvPr id="3" name="Content Placeholder 2">
            <a:extLst>
              <a:ext uri="{FF2B5EF4-FFF2-40B4-BE49-F238E27FC236}">
                <a16:creationId xmlns:a16="http://schemas.microsoft.com/office/drawing/2014/main" id="{234D976F-8FAD-D7E6-5734-226370532680}"/>
              </a:ext>
            </a:extLst>
          </p:cNvPr>
          <p:cNvSpPr>
            <a:spLocks noGrp="1"/>
          </p:cNvSpPr>
          <p:nvPr>
            <p:ph idx="1"/>
          </p:nvPr>
        </p:nvSpPr>
        <p:spPr/>
        <p:txBody>
          <a:bodyPr>
            <a:normAutofit/>
          </a:bodyPr>
          <a:lstStyle/>
          <a:p>
            <a:pPr marL="685800" marR="0">
              <a:spcBef>
                <a:spcPts val="0"/>
              </a:spcBef>
              <a:spcAft>
                <a:spcPts val="0"/>
              </a:spcAft>
            </a:pPr>
            <a:endParaRPr lang="en-US" dirty="0">
              <a:effectLst/>
            </a:endParaRPr>
          </a:p>
          <a:p>
            <a:pPr marL="742950" marR="0" lvl="1" indent="-285750">
              <a:lnSpc>
                <a:spcPct val="107000"/>
              </a:lnSpc>
              <a:spcBef>
                <a:spcPts val="0"/>
              </a:spcBef>
              <a:spcAft>
                <a:spcPts val="0"/>
              </a:spcAft>
              <a:buSzPts val="1000"/>
              <a:buFont typeface="Symbol" panose="05050102010706020507" pitchFamily="18" charset="2"/>
              <a:buChar char=""/>
              <a:tabLst>
                <a:tab pos="914400" algn="l"/>
              </a:tabLst>
            </a:pPr>
            <a:r>
              <a:rPr lang="en-US" sz="2400" b="1" dirty="0">
                <a:effectLst/>
                <a:ea typeface="Times New Roman" panose="02020603050405020304" pitchFamily="18" charset="0"/>
                <a:cs typeface="Times New Roman" panose="02020603050405020304" pitchFamily="18" charset="0"/>
              </a:rPr>
              <a:t>Research Component:</a:t>
            </a:r>
            <a:r>
              <a:rPr lang="en-US" sz="2400" dirty="0">
                <a:effectLst/>
                <a:ea typeface="Times New Roman" panose="02020603050405020304" pitchFamily="18" charset="0"/>
                <a:cs typeface="Times New Roman" panose="02020603050405020304" pitchFamily="18" charset="0"/>
              </a:rPr>
              <a:t> A collaborative study with a local university assesses the cultural responsiveness of the peer support program. Researchers identify key cultural considerations through interviews and surveys.</a:t>
            </a:r>
          </a:p>
          <a:p>
            <a:pPr marL="742950" marR="0" lvl="1" indent="-285750">
              <a:lnSpc>
                <a:spcPct val="107000"/>
              </a:lnSpc>
              <a:spcBef>
                <a:spcPts val="0"/>
              </a:spcBef>
              <a:spcAft>
                <a:spcPts val="0"/>
              </a:spcAft>
              <a:buSzPts val="1000"/>
              <a:buFont typeface="Symbol" panose="05050102010706020507" pitchFamily="18" charset="2"/>
              <a:buChar char=""/>
              <a:tabLst>
                <a:tab pos="914400" algn="l"/>
              </a:tabLst>
            </a:pPr>
            <a:endParaRPr lang="en-US" sz="2400" dirty="0">
              <a:effectLs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Symbol" panose="05050102010706020507" pitchFamily="18" charset="2"/>
              <a:buChar char=""/>
              <a:tabLst>
                <a:tab pos="914400" algn="l"/>
              </a:tabLst>
            </a:pPr>
            <a:r>
              <a:rPr lang="en-US" sz="2400" b="1" dirty="0">
                <a:effectLst/>
                <a:ea typeface="Times New Roman" panose="02020603050405020304" pitchFamily="18" charset="0"/>
                <a:cs typeface="Times New Roman" panose="02020603050405020304" pitchFamily="18" charset="0"/>
              </a:rPr>
              <a:t>Practice Application:</a:t>
            </a:r>
            <a:r>
              <a:rPr lang="en-US" sz="2400" dirty="0">
                <a:effectLst/>
                <a:ea typeface="Times New Roman" panose="02020603050405020304" pitchFamily="18" charset="0"/>
                <a:cs typeface="Times New Roman" panose="02020603050405020304" pitchFamily="18" charset="0"/>
              </a:rPr>
              <a:t> The organization revises training materials and introduces ongoing cultural competency workshops. Peer support providers receive additional education on diverse cultural perspectives to better address the unique needs of their clients.</a:t>
            </a:r>
            <a:endParaRPr lang="en-US" sz="2400" dirty="0">
              <a:effectLst/>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9245280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40AE7-18AF-69BA-4E02-71D1C276A482}"/>
              </a:ext>
            </a:extLst>
          </p:cNvPr>
          <p:cNvSpPr>
            <a:spLocks noGrp="1"/>
          </p:cNvSpPr>
          <p:nvPr>
            <p:ph type="title"/>
          </p:nvPr>
        </p:nvSpPr>
        <p:spPr/>
        <p:txBody>
          <a:bodyPr/>
          <a:lstStyle/>
          <a:p>
            <a:r>
              <a:rPr lang="en-US" dirty="0"/>
              <a:t>Resulting Behaviors</a:t>
            </a:r>
          </a:p>
        </p:txBody>
      </p:sp>
      <p:sp>
        <p:nvSpPr>
          <p:cNvPr id="3" name="Content Placeholder 2">
            <a:extLst>
              <a:ext uri="{FF2B5EF4-FFF2-40B4-BE49-F238E27FC236}">
                <a16:creationId xmlns:a16="http://schemas.microsoft.com/office/drawing/2014/main" id="{72E9099A-795D-6302-5F05-C01C0A77F6A5}"/>
              </a:ext>
            </a:extLst>
          </p:cNvPr>
          <p:cNvSpPr>
            <a:spLocks noGrp="1"/>
          </p:cNvSpPr>
          <p:nvPr>
            <p:ph idx="1"/>
          </p:nvPr>
        </p:nvSpPr>
        <p:spPr/>
        <p:txBody>
          <a:bodyPr>
            <a:noAutofit/>
          </a:bodyPr>
          <a:lstStyle/>
          <a:p>
            <a:pPr marL="342900" marR="0" lvl="0" indent="-342900">
              <a:lnSpc>
                <a:spcPct val="107000"/>
              </a:lnSpc>
              <a:spcBef>
                <a:spcPts val="0"/>
              </a:spcBef>
              <a:spcAft>
                <a:spcPts val="0"/>
              </a:spcAft>
              <a:buFont typeface="+mj-lt"/>
              <a:buAutoNum type="arabicPeriod"/>
              <a:tabLst>
                <a:tab pos="457200" algn="l"/>
              </a:tabLst>
            </a:pPr>
            <a:r>
              <a:rPr lang="en-US" sz="2000" b="1" dirty="0">
                <a:effectLst/>
                <a:ea typeface="Times New Roman" panose="02020603050405020304" pitchFamily="18" charset="0"/>
                <a:cs typeface="Times New Roman" panose="02020603050405020304" pitchFamily="18" charset="0"/>
              </a:rPr>
              <a:t>Respecting Diversity:</a:t>
            </a:r>
            <a:endParaRPr lang="en-US" sz="2000" dirty="0">
              <a:effectLs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Symbol" panose="05050102010706020507" pitchFamily="18" charset="2"/>
              <a:buChar char=""/>
              <a:tabLst>
                <a:tab pos="914400" algn="l"/>
              </a:tabLst>
            </a:pPr>
            <a:r>
              <a:rPr lang="en-US" dirty="0">
                <a:effectLst/>
                <a:ea typeface="Times New Roman" panose="02020603050405020304" pitchFamily="18" charset="0"/>
                <a:cs typeface="Times New Roman" panose="02020603050405020304" pitchFamily="18" charset="0"/>
              </a:rPr>
              <a:t>Culturally competent peer support ensures that individuals from various cultural backgrounds receive support that respects and acknowledges their unique values, beliefs, and traditions. </a:t>
            </a:r>
            <a:endParaRPr lang="en-US"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startAt="2"/>
              <a:tabLst>
                <a:tab pos="457200" algn="l"/>
              </a:tabLst>
            </a:pPr>
            <a:r>
              <a:rPr lang="en-US" sz="2000" b="1" dirty="0">
                <a:effectLst/>
                <a:ea typeface="Times New Roman" panose="02020603050405020304" pitchFamily="18" charset="0"/>
                <a:cs typeface="Times New Roman" panose="02020603050405020304" pitchFamily="18" charset="0"/>
              </a:rPr>
              <a:t>Building Trust and Rapport:</a:t>
            </a:r>
            <a:endParaRPr lang="en-US" sz="2000" dirty="0">
              <a:effectLs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Symbol" panose="05050102010706020507" pitchFamily="18" charset="2"/>
              <a:buChar char=""/>
              <a:tabLst>
                <a:tab pos="914400" algn="l"/>
              </a:tabLst>
            </a:pPr>
            <a:r>
              <a:rPr lang="en-US" dirty="0">
                <a:effectLst/>
                <a:ea typeface="Times New Roman" panose="02020603050405020304" pitchFamily="18" charset="0"/>
                <a:cs typeface="Times New Roman" panose="02020603050405020304" pitchFamily="18" charset="0"/>
              </a:rPr>
              <a:t>Understanding and incorporating cultural nuances fosters trust and rapport between peer supporters and recipients.</a:t>
            </a:r>
            <a:endParaRPr lang="en-US"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startAt="3"/>
              <a:tabLst>
                <a:tab pos="457200" algn="l"/>
              </a:tabLst>
            </a:pPr>
            <a:r>
              <a:rPr lang="en-US" sz="2000" b="1" dirty="0">
                <a:effectLst/>
                <a:ea typeface="Times New Roman" panose="02020603050405020304" pitchFamily="18" charset="0"/>
                <a:cs typeface="Times New Roman" panose="02020603050405020304" pitchFamily="18" charset="0"/>
              </a:rPr>
              <a:t>Reducing Disparities in Care:</a:t>
            </a:r>
            <a:endParaRPr lang="en-US" sz="2000" dirty="0">
              <a:effectLs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Symbol" panose="05050102010706020507" pitchFamily="18" charset="2"/>
              <a:buChar char=""/>
              <a:tabLst>
                <a:tab pos="914400" algn="l"/>
              </a:tabLst>
            </a:pPr>
            <a:r>
              <a:rPr lang="en-US" dirty="0">
                <a:effectLst/>
                <a:ea typeface="Times New Roman" panose="02020603050405020304" pitchFamily="18" charset="0"/>
                <a:cs typeface="Times New Roman" panose="02020603050405020304" pitchFamily="18" charset="0"/>
              </a:rPr>
              <a:t>Cultural competence helps in addressing disparities in mental health care.</a:t>
            </a:r>
            <a:endParaRPr lang="en-US"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startAt="4"/>
              <a:tabLst>
                <a:tab pos="457200" algn="l"/>
              </a:tabLst>
            </a:pPr>
            <a:r>
              <a:rPr lang="en-US" sz="2000" b="1" dirty="0">
                <a:effectLst/>
                <a:ea typeface="Times New Roman" panose="02020603050405020304" pitchFamily="18" charset="0"/>
                <a:cs typeface="Times New Roman" panose="02020603050405020304" pitchFamily="18" charset="0"/>
              </a:rPr>
              <a:t>Increasing Effectiveness of Interventions:</a:t>
            </a:r>
            <a:endParaRPr lang="en-US" sz="2000" dirty="0">
              <a:effectLs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Symbol" panose="05050102010706020507" pitchFamily="18" charset="2"/>
              <a:buChar char=""/>
              <a:tabLst>
                <a:tab pos="914400" algn="l"/>
              </a:tabLst>
            </a:pPr>
            <a:r>
              <a:rPr lang="en-US" dirty="0">
                <a:effectLst/>
                <a:ea typeface="Times New Roman" panose="02020603050405020304" pitchFamily="18" charset="0"/>
                <a:cs typeface="Times New Roman" panose="02020603050405020304" pitchFamily="18" charset="0"/>
              </a:rPr>
              <a:t>Culturally competent interventions are more likely to be effective.</a:t>
            </a:r>
            <a:endParaRPr lang="en-US"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752938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069D9-AED3-AAF4-C6B2-59870DDF7500}"/>
              </a:ext>
            </a:extLst>
          </p:cNvPr>
          <p:cNvSpPr>
            <a:spLocks noGrp="1"/>
          </p:cNvSpPr>
          <p:nvPr>
            <p:ph type="title"/>
          </p:nvPr>
        </p:nvSpPr>
        <p:spPr/>
        <p:txBody>
          <a:bodyPr/>
          <a:lstStyle/>
          <a:p>
            <a:r>
              <a:rPr lang="en-US" dirty="0"/>
              <a:t>Resulting Behaviors </a:t>
            </a:r>
            <a:r>
              <a:rPr lang="en-US" sz="2000" dirty="0"/>
              <a:t>(cont’d)</a:t>
            </a:r>
            <a:endParaRPr lang="en-US" dirty="0"/>
          </a:p>
        </p:txBody>
      </p:sp>
      <p:sp>
        <p:nvSpPr>
          <p:cNvPr id="3" name="Content Placeholder 2">
            <a:extLst>
              <a:ext uri="{FF2B5EF4-FFF2-40B4-BE49-F238E27FC236}">
                <a16:creationId xmlns:a16="http://schemas.microsoft.com/office/drawing/2014/main" id="{058C3029-4A98-B611-586A-AC07A04232CD}"/>
              </a:ext>
            </a:extLst>
          </p:cNvPr>
          <p:cNvSpPr>
            <a:spLocks noGrp="1"/>
          </p:cNvSpPr>
          <p:nvPr>
            <p:ph idx="1"/>
          </p:nvPr>
        </p:nvSpPr>
        <p:spPr/>
        <p:txBody>
          <a:bodyPr>
            <a:noAutofit/>
          </a:bodyPr>
          <a:lstStyle/>
          <a:p>
            <a:pPr marL="342900" marR="0" lvl="0" indent="-342900">
              <a:lnSpc>
                <a:spcPct val="107000"/>
              </a:lnSpc>
              <a:spcBef>
                <a:spcPts val="0"/>
              </a:spcBef>
              <a:spcAft>
                <a:spcPts val="0"/>
              </a:spcAft>
              <a:buFont typeface="+mj-lt"/>
              <a:buAutoNum type="arabicPeriod" startAt="5"/>
              <a:tabLst>
                <a:tab pos="457200" algn="l"/>
              </a:tabLst>
            </a:pPr>
            <a:r>
              <a:rPr lang="en-US" sz="2000" b="1" dirty="0">
                <a:effectLst/>
                <a:ea typeface="Times New Roman" panose="02020603050405020304" pitchFamily="18" charset="0"/>
                <a:cs typeface="Times New Roman" panose="02020603050405020304" pitchFamily="18" charset="0"/>
              </a:rPr>
              <a:t>Enhancing Communication:</a:t>
            </a:r>
            <a:endParaRPr lang="en-US" sz="2000" dirty="0">
              <a:effectLs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Symbol" panose="05050102010706020507" pitchFamily="18" charset="2"/>
              <a:buChar char=""/>
              <a:tabLst>
                <a:tab pos="914400" algn="l"/>
              </a:tabLst>
            </a:pPr>
            <a:r>
              <a:rPr lang="en-US" dirty="0">
                <a:effectLst/>
                <a:ea typeface="Times New Roman" panose="02020603050405020304" pitchFamily="18" charset="0"/>
                <a:cs typeface="Times New Roman" panose="02020603050405020304" pitchFamily="18" charset="0"/>
              </a:rPr>
              <a:t>Cultural competence improves communication by taking into account language preferences, non-verbal cues, and communication styles that vary across cultures.</a:t>
            </a:r>
            <a:endParaRPr lang="en-US"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startAt="6"/>
              <a:tabLst>
                <a:tab pos="457200" algn="l"/>
              </a:tabLst>
            </a:pPr>
            <a:r>
              <a:rPr lang="en-US" sz="2000" b="1" dirty="0">
                <a:effectLst/>
                <a:ea typeface="Times New Roman" panose="02020603050405020304" pitchFamily="18" charset="0"/>
                <a:cs typeface="Times New Roman" panose="02020603050405020304" pitchFamily="18" charset="0"/>
              </a:rPr>
              <a:t>Avoiding Stereotypes and Assumptions:</a:t>
            </a:r>
            <a:endParaRPr lang="en-US" sz="2000" dirty="0">
              <a:effectLs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Symbol" panose="05050102010706020507" pitchFamily="18" charset="2"/>
              <a:buChar char=""/>
              <a:tabLst>
                <a:tab pos="914400" algn="l"/>
              </a:tabLst>
            </a:pPr>
            <a:r>
              <a:rPr lang="en-US" dirty="0">
                <a:effectLst/>
                <a:ea typeface="Times New Roman" panose="02020603050405020304" pitchFamily="18" charset="0"/>
                <a:cs typeface="Times New Roman" panose="02020603050405020304" pitchFamily="18" charset="0"/>
              </a:rPr>
              <a:t>Cultural competence helps in dispelling stereotypes and avoiding assumptions based on cultural backgrounds.</a:t>
            </a:r>
            <a:endParaRPr lang="en-US"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startAt="7"/>
              <a:tabLst>
                <a:tab pos="457200" algn="l"/>
              </a:tabLst>
            </a:pPr>
            <a:r>
              <a:rPr lang="en-US" sz="2000" b="1" dirty="0">
                <a:effectLst/>
                <a:ea typeface="Times New Roman" panose="02020603050405020304" pitchFamily="18" charset="0"/>
                <a:cs typeface="Times New Roman" panose="02020603050405020304" pitchFamily="18" charset="0"/>
              </a:rPr>
              <a:t>Promoting Inclusivity:</a:t>
            </a:r>
            <a:endParaRPr lang="en-US" sz="2000" dirty="0">
              <a:effectLs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Symbol" panose="05050102010706020507" pitchFamily="18" charset="2"/>
              <a:buChar char=""/>
              <a:tabLst>
                <a:tab pos="914400" algn="l"/>
              </a:tabLst>
            </a:pPr>
            <a:r>
              <a:rPr lang="en-US" dirty="0">
                <a:effectLst/>
                <a:ea typeface="Times New Roman" panose="02020603050405020304" pitchFamily="18" charset="0"/>
                <a:cs typeface="Times New Roman" panose="02020603050405020304" pitchFamily="18" charset="0"/>
              </a:rPr>
              <a:t>An emphasis on cultural competence promotes inclusivity within the peer support program.</a:t>
            </a:r>
          </a:p>
          <a:p>
            <a:pPr marL="342900" marR="0" lvl="0" indent="-342900">
              <a:lnSpc>
                <a:spcPct val="107000"/>
              </a:lnSpc>
              <a:spcBef>
                <a:spcPts val="0"/>
              </a:spcBef>
              <a:spcAft>
                <a:spcPts val="0"/>
              </a:spcAft>
              <a:buFont typeface="+mj-lt"/>
              <a:buAutoNum type="arabicPeriod" startAt="8"/>
              <a:tabLst>
                <a:tab pos="457200" algn="l"/>
              </a:tabLst>
            </a:pPr>
            <a:r>
              <a:rPr lang="en-US" sz="2000" b="1" dirty="0">
                <a:effectLst/>
                <a:ea typeface="Times New Roman" panose="02020603050405020304" pitchFamily="18" charset="0"/>
                <a:cs typeface="Times New Roman" panose="02020603050405020304" pitchFamily="18" charset="0"/>
              </a:rPr>
              <a:t>Legal and Ethical Considerations:</a:t>
            </a:r>
            <a:endParaRPr lang="en-US" sz="2000" dirty="0">
              <a:effectLs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Symbol" panose="05050102010706020507" pitchFamily="18" charset="2"/>
              <a:buChar char=""/>
              <a:tabLst>
                <a:tab pos="914400" algn="l"/>
              </a:tabLst>
            </a:pPr>
            <a:r>
              <a:rPr lang="en-US" dirty="0">
                <a:effectLst/>
                <a:ea typeface="Times New Roman" panose="02020603050405020304" pitchFamily="18" charset="0"/>
                <a:cs typeface="Times New Roman" panose="02020603050405020304" pitchFamily="18" charset="0"/>
              </a:rPr>
              <a:t>Addressing cultural competence is often a legal and ethical requirement.</a:t>
            </a:r>
            <a:endParaRPr lang="en-US" dirty="0"/>
          </a:p>
        </p:txBody>
      </p:sp>
    </p:spTree>
    <p:extLst>
      <p:ext uri="{BB962C8B-B14F-4D97-AF65-F5344CB8AC3E}">
        <p14:creationId xmlns:p14="http://schemas.microsoft.com/office/powerpoint/2010/main" val="2539712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90838-7E5E-63A6-A69E-B545D8A95246}"/>
              </a:ext>
            </a:extLst>
          </p:cNvPr>
          <p:cNvSpPr>
            <a:spLocks noGrp="1"/>
          </p:cNvSpPr>
          <p:nvPr>
            <p:ph type="title"/>
          </p:nvPr>
        </p:nvSpPr>
        <p:spPr/>
        <p:txBody>
          <a:bodyPr/>
          <a:lstStyle/>
          <a:p>
            <a:r>
              <a:rPr lang="en-US" dirty="0"/>
              <a:t>Brief Bio of Dr. Kathy Cash</a:t>
            </a:r>
          </a:p>
        </p:txBody>
      </p:sp>
      <p:sp>
        <p:nvSpPr>
          <p:cNvPr id="3" name="Content Placeholder 2">
            <a:extLst>
              <a:ext uri="{FF2B5EF4-FFF2-40B4-BE49-F238E27FC236}">
                <a16:creationId xmlns:a16="http://schemas.microsoft.com/office/drawing/2014/main" id="{9585EB42-7F94-43AA-722A-96C027457092}"/>
              </a:ext>
            </a:extLst>
          </p:cNvPr>
          <p:cNvSpPr>
            <a:spLocks noGrp="1"/>
          </p:cNvSpPr>
          <p:nvPr>
            <p:ph idx="1"/>
          </p:nvPr>
        </p:nvSpPr>
        <p:spPr/>
        <p:txBody>
          <a:bodyPr/>
          <a:lstStyle/>
          <a:p>
            <a:pPr marL="0" indent="0">
              <a:buNone/>
            </a:pPr>
            <a:r>
              <a:rPr lang="en-US" dirty="0"/>
              <a:t>Dr. Kathy Cash is a US Army Veteran and a Certified Peer Support Specialist in the community.  She currently serves as the Chaplain for the Department of California for The American Legion.</a:t>
            </a:r>
          </a:p>
          <a:p>
            <a:pPr marL="0" indent="0">
              <a:buNone/>
            </a:pPr>
            <a:r>
              <a:rPr lang="en-US" dirty="0"/>
              <a:t>She holds a Doctor of Divinity degree and recently retired from the Greater Los Angeles VA Healthcare System where she was an integral part of the Peer Leadership Team.</a:t>
            </a:r>
          </a:p>
          <a:p>
            <a:pPr marL="0" indent="0">
              <a:buNone/>
            </a:pPr>
            <a:r>
              <a:rPr lang="en-US" dirty="0"/>
              <a:t>As Pastor and Founder of Determined to Know Christ Ministries, Dr. Cash also focuses on spiritually supporting Veterans in their journey to recovery. </a:t>
            </a:r>
          </a:p>
        </p:txBody>
      </p:sp>
    </p:spTree>
    <p:extLst>
      <p:ext uri="{BB962C8B-B14F-4D97-AF65-F5344CB8AC3E}">
        <p14:creationId xmlns:p14="http://schemas.microsoft.com/office/powerpoint/2010/main" val="5529075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B15DA-07A2-248B-5481-87BA1C13A384}"/>
              </a:ext>
            </a:extLst>
          </p:cNvPr>
          <p:cNvSpPr>
            <a:spLocks noGrp="1"/>
          </p:cNvSpPr>
          <p:nvPr>
            <p:ph type="title"/>
          </p:nvPr>
        </p:nvSpPr>
        <p:spPr/>
        <p:txBody>
          <a:bodyPr/>
          <a:lstStyle/>
          <a:p>
            <a:r>
              <a:rPr lang="en-US" dirty="0"/>
              <a:t>Case Study #3</a:t>
            </a:r>
          </a:p>
        </p:txBody>
      </p:sp>
      <p:sp>
        <p:nvSpPr>
          <p:cNvPr id="3" name="Content Placeholder 2">
            <a:extLst>
              <a:ext uri="{FF2B5EF4-FFF2-40B4-BE49-F238E27FC236}">
                <a16:creationId xmlns:a16="http://schemas.microsoft.com/office/drawing/2014/main" id="{0C7D1C36-08FB-A8A5-4CD6-CF7B53F698B5}"/>
              </a:ext>
            </a:extLst>
          </p:cNvPr>
          <p:cNvSpPr>
            <a:spLocks noGrp="1"/>
          </p:cNvSpPr>
          <p:nvPr>
            <p:ph idx="1"/>
          </p:nvPr>
        </p:nvSpPr>
        <p:spPr/>
        <p:txBody>
          <a:bodyPr>
            <a:normAutofit/>
          </a:bodyPr>
          <a:lstStyle/>
          <a:p>
            <a:pPr marL="0" indent="0" algn="ctr">
              <a:lnSpc>
                <a:spcPct val="100000"/>
              </a:lnSpc>
              <a:buNone/>
            </a:pPr>
            <a:r>
              <a:rPr lang="en-US" sz="3600" dirty="0">
                <a:effectLst/>
                <a:latin typeface="Cambria" panose="02040503050406030204" pitchFamily="18" charset="0"/>
                <a:ea typeface="Cambria" panose="02040503050406030204" pitchFamily="18" charset="0"/>
                <a:cs typeface="Times New Roman" panose="02020603050405020304" pitchFamily="18" charset="0"/>
              </a:rPr>
              <a:t>A peer support agency acknowledges the importance of a nuanced approach to qualifications within their program. In recognizing the need to explore the balance between lived experiences and professional development, the agency seeks to ensure a comprehensive and effective peer support model.</a:t>
            </a:r>
          </a:p>
        </p:txBody>
      </p:sp>
    </p:spTree>
    <p:extLst>
      <p:ext uri="{BB962C8B-B14F-4D97-AF65-F5344CB8AC3E}">
        <p14:creationId xmlns:p14="http://schemas.microsoft.com/office/powerpoint/2010/main" val="31203308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BF08D-2CB7-3216-4473-DE5BF8F596C6}"/>
              </a:ext>
            </a:extLst>
          </p:cNvPr>
          <p:cNvSpPr>
            <a:spLocks noGrp="1"/>
          </p:cNvSpPr>
          <p:nvPr>
            <p:ph type="title"/>
          </p:nvPr>
        </p:nvSpPr>
        <p:spPr/>
        <p:txBody>
          <a:bodyPr/>
          <a:lstStyle/>
          <a:p>
            <a:r>
              <a:rPr lang="en-US" dirty="0"/>
              <a:t>RAQ #3 – The Value of Lived Experience</a:t>
            </a:r>
          </a:p>
        </p:txBody>
      </p:sp>
      <p:sp>
        <p:nvSpPr>
          <p:cNvPr id="3" name="Content Placeholder 2">
            <a:extLst>
              <a:ext uri="{FF2B5EF4-FFF2-40B4-BE49-F238E27FC236}">
                <a16:creationId xmlns:a16="http://schemas.microsoft.com/office/drawing/2014/main" id="{80C08B57-8C91-C95B-3BD0-E4D9573D89C7}"/>
              </a:ext>
            </a:extLst>
          </p:cNvPr>
          <p:cNvSpPr>
            <a:spLocks noGrp="1"/>
          </p:cNvSpPr>
          <p:nvPr>
            <p:ph idx="1"/>
          </p:nvPr>
        </p:nvSpPr>
        <p:spPr/>
        <p:txBody>
          <a:bodyPr>
            <a:normAutofit fontScale="92500" lnSpcReduction="10000"/>
          </a:bodyPr>
          <a:lstStyle/>
          <a:p>
            <a:pPr>
              <a:lnSpc>
                <a:spcPct val="107000"/>
              </a:lnSpc>
              <a:spcBef>
                <a:spcPts val="1500"/>
              </a:spcBef>
              <a:spcAft>
                <a:spcPts val="1500"/>
              </a:spcAft>
            </a:pPr>
            <a:r>
              <a:rPr lang="en-US" sz="3600" i="1" dirty="0">
                <a:solidFill>
                  <a:srgbClr val="000000"/>
                </a:solidFill>
                <a:effectLst/>
                <a:ea typeface="Times New Roman" panose="02020603050405020304" pitchFamily="18" charset="0"/>
                <a:cs typeface="Times New Roman" panose="02020603050405020304" pitchFamily="18" charset="0"/>
              </a:rPr>
              <a:t>What if the peer support provider only had lived experiences – will this qualify as an effective peer support provider?</a:t>
            </a:r>
            <a:endParaRPr lang="en-US" sz="3600" i="1" dirty="0">
              <a:ea typeface="Calibri" panose="020F0502020204030204" pitchFamily="34" charset="0"/>
              <a:cs typeface="Times New Roman" panose="02020603050405020304" pitchFamily="18" charset="0"/>
            </a:endParaRPr>
          </a:p>
          <a:p>
            <a:pPr>
              <a:lnSpc>
                <a:spcPct val="107000"/>
              </a:lnSpc>
              <a:spcBef>
                <a:spcPts val="1500"/>
              </a:spcBef>
              <a:spcAft>
                <a:spcPts val="1500"/>
              </a:spcAft>
            </a:pPr>
            <a:r>
              <a:rPr lang="en-US" sz="3600" dirty="0">
                <a:solidFill>
                  <a:srgbClr val="000000"/>
                </a:solidFill>
                <a:effectLst/>
                <a:ea typeface="Times New Roman" panose="02020603050405020304" pitchFamily="18" charset="0"/>
                <a:cs typeface="Times New Roman" panose="02020603050405020304" pitchFamily="18" charset="0"/>
              </a:rPr>
              <a:t>While crucial, lived experiences need to be complemented by ongoing training, ensuring a balance between empathy and professional competence.</a:t>
            </a:r>
            <a:endParaRPr lang="en-US" sz="3600" dirty="0">
              <a:solidFill>
                <a:srgbClr val="000000"/>
              </a:solidFill>
              <a:effectLst/>
              <a:ea typeface="Calibri" panose="020F0502020204030204" pitchFamily="34" charset="0"/>
              <a:cs typeface="Times New Roman" panose="02020603050405020304" pitchFamily="18" charset="0"/>
            </a:endParaRPr>
          </a:p>
          <a:p>
            <a:endParaRPr lang="en-US" sz="3600" dirty="0"/>
          </a:p>
        </p:txBody>
      </p:sp>
    </p:spTree>
    <p:extLst>
      <p:ext uri="{BB962C8B-B14F-4D97-AF65-F5344CB8AC3E}">
        <p14:creationId xmlns:p14="http://schemas.microsoft.com/office/powerpoint/2010/main" val="292955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F9681-5C3C-E69C-E294-EBC7B4D1BBBA}"/>
              </a:ext>
            </a:extLst>
          </p:cNvPr>
          <p:cNvSpPr>
            <a:spLocks noGrp="1"/>
          </p:cNvSpPr>
          <p:nvPr>
            <p:ph type="title"/>
          </p:nvPr>
        </p:nvSpPr>
        <p:spPr/>
        <p:txBody>
          <a:bodyPr/>
          <a:lstStyle/>
          <a:p>
            <a:r>
              <a:rPr lang="en-US" dirty="0"/>
              <a:t>Implementation Strategies</a:t>
            </a:r>
          </a:p>
        </p:txBody>
      </p:sp>
      <p:sp>
        <p:nvSpPr>
          <p:cNvPr id="3" name="Content Placeholder 2">
            <a:extLst>
              <a:ext uri="{FF2B5EF4-FFF2-40B4-BE49-F238E27FC236}">
                <a16:creationId xmlns:a16="http://schemas.microsoft.com/office/drawing/2014/main" id="{93FFEAA0-450A-FF67-4982-277A5B541F0A}"/>
              </a:ext>
            </a:extLst>
          </p:cNvPr>
          <p:cNvSpPr>
            <a:spLocks noGrp="1"/>
          </p:cNvSpPr>
          <p:nvPr>
            <p:ph idx="1"/>
          </p:nvPr>
        </p:nvSpPr>
        <p:spPr/>
        <p:txBody>
          <a:bodyPr>
            <a:normAutofit/>
          </a:bodyPr>
          <a:lstStyle/>
          <a:p>
            <a:pPr marL="685800" marR="0">
              <a:spcBef>
                <a:spcPts val="0"/>
              </a:spcBef>
              <a:spcAft>
                <a:spcPts val="0"/>
              </a:spcAft>
            </a:pPr>
            <a:endParaRPr lang="en-US" dirty="0">
              <a:effectLst/>
            </a:endParaRPr>
          </a:p>
          <a:p>
            <a:pPr marL="742950" marR="0" lvl="1" indent="-285750">
              <a:lnSpc>
                <a:spcPct val="107000"/>
              </a:lnSpc>
              <a:spcBef>
                <a:spcPts val="0"/>
              </a:spcBef>
              <a:spcAft>
                <a:spcPts val="0"/>
              </a:spcAft>
              <a:buSzPts val="1000"/>
              <a:buFont typeface="Symbol" panose="05050102010706020507" pitchFamily="18" charset="2"/>
              <a:buChar char=""/>
              <a:tabLst>
                <a:tab pos="914400" algn="l"/>
              </a:tabLst>
            </a:pPr>
            <a:r>
              <a:rPr lang="en-US" sz="2400" b="1" dirty="0">
                <a:effectLst/>
                <a:ea typeface="Times New Roman" panose="02020603050405020304" pitchFamily="18" charset="0"/>
                <a:cs typeface="Times New Roman" panose="02020603050405020304" pitchFamily="18" charset="0"/>
              </a:rPr>
              <a:t>Research Component:</a:t>
            </a:r>
            <a:r>
              <a:rPr lang="en-US" sz="2400" dirty="0">
                <a:effectLst/>
                <a:ea typeface="Times New Roman" panose="02020603050405020304" pitchFamily="18" charset="0"/>
                <a:cs typeface="Times New Roman" panose="02020603050405020304" pitchFamily="18" charset="0"/>
              </a:rPr>
              <a:t> Interviews and focus groups are conducted to understand how individuals perceive the qualifications of peer support providers. Researchers explore the ideal mix of lived experiences and formal training.</a:t>
            </a:r>
          </a:p>
          <a:p>
            <a:pPr marL="742950" marR="0" lvl="1" indent="-285750">
              <a:lnSpc>
                <a:spcPct val="107000"/>
              </a:lnSpc>
              <a:spcBef>
                <a:spcPts val="0"/>
              </a:spcBef>
              <a:spcAft>
                <a:spcPts val="0"/>
              </a:spcAft>
              <a:buSzPts val="1000"/>
              <a:buFont typeface="Symbol" panose="05050102010706020507" pitchFamily="18" charset="2"/>
              <a:buChar char=""/>
              <a:tabLst>
                <a:tab pos="914400" algn="l"/>
              </a:tabLst>
            </a:pPr>
            <a:endParaRPr lang="en-US" sz="2400" dirty="0">
              <a:effectLs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Symbol" panose="05050102010706020507" pitchFamily="18" charset="2"/>
              <a:buChar char=""/>
              <a:tabLst>
                <a:tab pos="914400" algn="l"/>
              </a:tabLst>
            </a:pPr>
            <a:r>
              <a:rPr lang="en-US" sz="2400" b="1" dirty="0">
                <a:effectLst/>
                <a:ea typeface="Times New Roman" panose="02020603050405020304" pitchFamily="18" charset="0"/>
                <a:cs typeface="Times New Roman" panose="02020603050405020304" pitchFamily="18" charset="0"/>
              </a:rPr>
              <a:t>Practice Application:</a:t>
            </a:r>
            <a:r>
              <a:rPr lang="en-US" sz="2400" dirty="0">
                <a:effectLst/>
                <a:ea typeface="Times New Roman" panose="02020603050405020304" pitchFamily="18" charset="0"/>
                <a:cs typeface="Times New Roman" panose="02020603050405020304" pitchFamily="18" charset="0"/>
              </a:rPr>
              <a:t> The organization refines its hiring criteria, ensuring a combination of lived experiences and ongoing professional development. New training programs are established to strengthen both aspects.</a:t>
            </a:r>
            <a:endParaRPr lang="en-US" sz="2400" dirty="0">
              <a:effectLst/>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510902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882D9-B33B-4C78-AB4C-412DD57A67F3}"/>
              </a:ext>
            </a:extLst>
          </p:cNvPr>
          <p:cNvSpPr>
            <a:spLocks noGrp="1"/>
          </p:cNvSpPr>
          <p:nvPr>
            <p:ph type="title"/>
          </p:nvPr>
        </p:nvSpPr>
        <p:spPr/>
        <p:txBody>
          <a:bodyPr/>
          <a:lstStyle/>
          <a:p>
            <a:r>
              <a:rPr lang="en-US" dirty="0"/>
              <a:t>Resulting Behaviors</a:t>
            </a:r>
          </a:p>
        </p:txBody>
      </p:sp>
      <p:sp>
        <p:nvSpPr>
          <p:cNvPr id="3" name="Content Placeholder 2">
            <a:extLst>
              <a:ext uri="{FF2B5EF4-FFF2-40B4-BE49-F238E27FC236}">
                <a16:creationId xmlns:a16="http://schemas.microsoft.com/office/drawing/2014/main" id="{9A24CF56-498F-73F8-617D-01C3C4204812}"/>
              </a:ext>
            </a:extLst>
          </p:cNvPr>
          <p:cNvSpPr>
            <a:spLocks noGrp="1"/>
          </p:cNvSpPr>
          <p:nvPr>
            <p:ph idx="1"/>
          </p:nvPr>
        </p:nvSpPr>
        <p:spPr/>
        <p:txBody>
          <a:bodyPr>
            <a:noAutofit/>
          </a:bodyPr>
          <a:lstStyle/>
          <a:p>
            <a:pPr marL="342900" marR="0" lvl="0" indent="-342900">
              <a:lnSpc>
                <a:spcPct val="107000"/>
              </a:lnSpc>
              <a:spcBef>
                <a:spcPts val="0"/>
              </a:spcBef>
              <a:spcAft>
                <a:spcPts val="0"/>
              </a:spcAft>
              <a:buFont typeface="+mj-lt"/>
              <a:buAutoNum type="arabicPeriod"/>
              <a:tabLst>
                <a:tab pos="457200" algn="l"/>
              </a:tabLst>
            </a:pPr>
            <a:r>
              <a:rPr lang="en-US" sz="2000" b="1" dirty="0">
                <a:effectLst/>
                <a:ea typeface="Times New Roman" panose="02020603050405020304" pitchFamily="18" charset="0"/>
                <a:cs typeface="Times New Roman" panose="02020603050405020304" pitchFamily="18" charset="0"/>
              </a:rPr>
              <a:t>Holistic Understanding:</a:t>
            </a:r>
            <a:endParaRPr lang="en-US" sz="2000" dirty="0">
              <a:effectLs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Symbol" panose="05050102010706020507" pitchFamily="18" charset="2"/>
              <a:buChar char=""/>
              <a:tabLst>
                <a:tab pos="914400" algn="l"/>
              </a:tabLst>
            </a:pPr>
            <a:r>
              <a:rPr lang="en-US" dirty="0">
                <a:effectLst/>
                <a:ea typeface="Times New Roman" panose="02020603050405020304" pitchFamily="18" charset="0"/>
                <a:cs typeface="Times New Roman" panose="02020603050405020304" pitchFamily="18" charset="0"/>
              </a:rPr>
              <a:t>A balanced approach ensures a holistic understanding of individuals' needs.</a:t>
            </a:r>
            <a:endParaRPr lang="en-US"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startAt="2"/>
              <a:tabLst>
                <a:tab pos="457200" algn="l"/>
              </a:tabLst>
            </a:pPr>
            <a:r>
              <a:rPr lang="en-US" sz="2000" b="1" dirty="0">
                <a:effectLst/>
                <a:ea typeface="Times New Roman" panose="02020603050405020304" pitchFamily="18" charset="0"/>
                <a:cs typeface="Times New Roman" panose="02020603050405020304" pitchFamily="18" charset="0"/>
              </a:rPr>
              <a:t>Ethical Considerations:</a:t>
            </a:r>
            <a:endParaRPr lang="en-US" sz="2000" dirty="0">
              <a:effectLs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Symbol" panose="05050102010706020507" pitchFamily="18" charset="2"/>
              <a:buChar char=""/>
              <a:tabLst>
                <a:tab pos="914400" algn="l"/>
              </a:tabLst>
            </a:pPr>
            <a:r>
              <a:rPr lang="en-US" dirty="0">
                <a:effectLst/>
                <a:ea typeface="Times New Roman" panose="02020603050405020304" pitchFamily="18" charset="0"/>
                <a:cs typeface="Times New Roman" panose="02020603050405020304" pitchFamily="18" charset="0"/>
              </a:rPr>
              <a:t>Striking a balance between lived experiences and professionalism aligns with ethical standards. </a:t>
            </a:r>
            <a:endParaRPr lang="en-US"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startAt="3"/>
              <a:tabLst>
                <a:tab pos="457200" algn="l"/>
              </a:tabLst>
            </a:pPr>
            <a:r>
              <a:rPr lang="en-US" sz="2000" b="1" dirty="0">
                <a:effectLst/>
                <a:ea typeface="Times New Roman" panose="02020603050405020304" pitchFamily="18" charset="0"/>
                <a:cs typeface="Times New Roman" panose="02020603050405020304" pitchFamily="18" charset="0"/>
              </a:rPr>
              <a:t>Enhanced Credibility:</a:t>
            </a:r>
            <a:endParaRPr lang="en-US" sz="2000" dirty="0">
              <a:effectLs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Symbol" panose="05050102010706020507" pitchFamily="18" charset="2"/>
              <a:buChar char=""/>
              <a:tabLst>
                <a:tab pos="914400" algn="l"/>
              </a:tabLst>
            </a:pPr>
            <a:r>
              <a:rPr lang="en-US" dirty="0">
                <a:effectLst/>
                <a:ea typeface="Times New Roman" panose="02020603050405020304" pitchFamily="18" charset="0"/>
                <a:cs typeface="Times New Roman" panose="02020603050405020304" pitchFamily="18" charset="0"/>
              </a:rPr>
              <a:t>Combining lived experiences with ongoing professional development enhances the credibility of peer support programs.</a:t>
            </a:r>
            <a:endParaRPr lang="en-US"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startAt="4"/>
              <a:tabLst>
                <a:tab pos="457200" algn="l"/>
              </a:tabLst>
            </a:pPr>
            <a:r>
              <a:rPr lang="en-US" sz="2000" b="1" dirty="0">
                <a:effectLst/>
                <a:ea typeface="Times New Roman" panose="02020603050405020304" pitchFamily="18" charset="0"/>
                <a:cs typeface="Times New Roman" panose="02020603050405020304" pitchFamily="18" charset="0"/>
              </a:rPr>
              <a:t>Flexibility in Approach:</a:t>
            </a:r>
            <a:endParaRPr lang="en-US" sz="2000" dirty="0">
              <a:effectLs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Symbol" panose="05050102010706020507" pitchFamily="18" charset="2"/>
              <a:buChar char=""/>
              <a:tabLst>
                <a:tab pos="914400" algn="l"/>
              </a:tabLst>
            </a:pPr>
            <a:r>
              <a:rPr lang="en-US" dirty="0">
                <a:effectLst/>
                <a:ea typeface="Times New Roman" panose="02020603050405020304" pitchFamily="18" charset="0"/>
                <a:cs typeface="Times New Roman" panose="02020603050405020304" pitchFamily="18" charset="0"/>
              </a:rPr>
              <a:t>Balancing lived experiences and professionalism allows for flexibility in support approaches..</a:t>
            </a:r>
            <a:endParaRPr lang="en-US" dirty="0">
              <a:effectLst/>
              <a:ea typeface="Calibri" panose="020F0502020204030204" pitchFamily="34" charset="0"/>
              <a:cs typeface="Times New Roman" panose="02020603050405020304" pitchFamily="18" charset="0"/>
            </a:endParaRPr>
          </a:p>
          <a:p>
            <a:endParaRPr lang="en-US" sz="2000" dirty="0"/>
          </a:p>
        </p:txBody>
      </p:sp>
    </p:spTree>
    <p:extLst>
      <p:ext uri="{BB962C8B-B14F-4D97-AF65-F5344CB8AC3E}">
        <p14:creationId xmlns:p14="http://schemas.microsoft.com/office/powerpoint/2010/main" val="24763876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E081D-161E-1B1B-62B2-660D9546C896}"/>
              </a:ext>
            </a:extLst>
          </p:cNvPr>
          <p:cNvSpPr>
            <a:spLocks noGrp="1"/>
          </p:cNvSpPr>
          <p:nvPr>
            <p:ph type="title"/>
          </p:nvPr>
        </p:nvSpPr>
        <p:spPr/>
        <p:txBody>
          <a:bodyPr/>
          <a:lstStyle/>
          <a:p>
            <a:r>
              <a:rPr lang="en-US" dirty="0"/>
              <a:t>Resulting Behaviors </a:t>
            </a:r>
            <a:r>
              <a:rPr lang="en-US" sz="2000" dirty="0"/>
              <a:t>(cont’d)</a:t>
            </a:r>
            <a:endParaRPr lang="en-US" dirty="0"/>
          </a:p>
        </p:txBody>
      </p:sp>
      <p:sp>
        <p:nvSpPr>
          <p:cNvPr id="3" name="Content Placeholder 2">
            <a:extLst>
              <a:ext uri="{FF2B5EF4-FFF2-40B4-BE49-F238E27FC236}">
                <a16:creationId xmlns:a16="http://schemas.microsoft.com/office/drawing/2014/main" id="{84C1D3DE-BEC9-E317-BFEF-2006C49B1A48}"/>
              </a:ext>
            </a:extLst>
          </p:cNvPr>
          <p:cNvSpPr>
            <a:spLocks noGrp="1"/>
          </p:cNvSpPr>
          <p:nvPr>
            <p:ph idx="1"/>
          </p:nvPr>
        </p:nvSpPr>
        <p:spPr/>
        <p:txBody>
          <a:bodyPr>
            <a:normAutofit/>
          </a:bodyPr>
          <a:lstStyle/>
          <a:p>
            <a:pPr marL="342900" marR="0" lvl="0" indent="-342900">
              <a:lnSpc>
                <a:spcPct val="107000"/>
              </a:lnSpc>
              <a:spcBef>
                <a:spcPts val="0"/>
              </a:spcBef>
              <a:spcAft>
                <a:spcPts val="0"/>
              </a:spcAft>
              <a:buFont typeface="+mj-lt"/>
              <a:buAutoNum type="arabicPeriod" startAt="5"/>
              <a:tabLst>
                <a:tab pos="457200" algn="l"/>
              </a:tabLst>
            </a:pPr>
            <a:r>
              <a:rPr lang="en-US" sz="2000" b="1" dirty="0">
                <a:effectLst/>
                <a:ea typeface="Times New Roman" panose="02020603050405020304" pitchFamily="18" charset="0"/>
                <a:cs typeface="Times New Roman" panose="02020603050405020304" pitchFamily="18" charset="0"/>
              </a:rPr>
              <a:t>Quality Assurance:</a:t>
            </a:r>
            <a:endParaRPr lang="en-US" sz="2000" dirty="0">
              <a:effectLs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Symbol" panose="05050102010706020507" pitchFamily="18" charset="2"/>
              <a:buChar char=""/>
              <a:tabLst>
                <a:tab pos="914400" algn="l"/>
              </a:tabLst>
            </a:pPr>
            <a:r>
              <a:rPr lang="en-US" dirty="0">
                <a:effectLst/>
                <a:ea typeface="Times New Roman" panose="02020603050405020304" pitchFamily="18" charset="0"/>
                <a:cs typeface="Times New Roman" panose="02020603050405020304" pitchFamily="18" charset="0"/>
              </a:rPr>
              <a:t>Incorporating professional development measures establishes a foundation for quality assurance..</a:t>
            </a:r>
            <a:endParaRPr lang="en-US"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startAt="6"/>
              <a:tabLst>
                <a:tab pos="457200" algn="l"/>
              </a:tabLst>
            </a:pPr>
            <a:r>
              <a:rPr lang="en-US" sz="2000" b="1" dirty="0">
                <a:effectLst/>
                <a:ea typeface="Times New Roman" panose="02020603050405020304" pitchFamily="18" charset="0"/>
                <a:cs typeface="Times New Roman" panose="02020603050405020304" pitchFamily="18" charset="0"/>
              </a:rPr>
              <a:t>Stigma Reduction:</a:t>
            </a:r>
            <a:endParaRPr lang="en-US" sz="2000" dirty="0">
              <a:effectLs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Symbol" panose="05050102010706020507" pitchFamily="18" charset="2"/>
              <a:buChar char=""/>
              <a:tabLst>
                <a:tab pos="914400" algn="l"/>
              </a:tabLst>
            </a:pPr>
            <a:r>
              <a:rPr lang="en-US" dirty="0">
                <a:effectLst/>
                <a:ea typeface="Times New Roman" panose="02020603050405020304" pitchFamily="18" charset="0"/>
                <a:cs typeface="Times New Roman" panose="02020603050405020304" pitchFamily="18" charset="0"/>
              </a:rPr>
              <a:t>By highlighting the importance of professional development, the agency actively contributes to reducing the stigma associated with mental health challenges.</a:t>
            </a:r>
            <a:endParaRPr lang="en-US"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startAt="7"/>
              <a:tabLst>
                <a:tab pos="457200" algn="l"/>
              </a:tabLst>
            </a:pPr>
            <a:r>
              <a:rPr lang="en-US" sz="2000" b="1" dirty="0">
                <a:effectLst/>
                <a:ea typeface="Times New Roman" panose="02020603050405020304" pitchFamily="18" charset="0"/>
                <a:cs typeface="Times New Roman" panose="02020603050405020304" pitchFamily="18" charset="0"/>
              </a:rPr>
              <a:t>Diversity of Perspectives:</a:t>
            </a:r>
            <a:endParaRPr lang="en-US" sz="2000" dirty="0">
              <a:effectLs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Symbol" panose="05050102010706020507" pitchFamily="18" charset="2"/>
              <a:buChar char=""/>
              <a:tabLst>
                <a:tab pos="914400" algn="l"/>
              </a:tabLst>
            </a:pPr>
            <a:r>
              <a:rPr lang="en-US" dirty="0">
                <a:effectLst/>
                <a:ea typeface="Times New Roman" panose="02020603050405020304" pitchFamily="18" charset="0"/>
                <a:cs typeface="Times New Roman" panose="02020603050405020304" pitchFamily="18" charset="0"/>
              </a:rPr>
              <a:t>Striking a balance encourages diversity in the peer support workforce. </a:t>
            </a:r>
            <a:endParaRPr lang="en-US"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startAt="8"/>
              <a:tabLst>
                <a:tab pos="457200" algn="l"/>
              </a:tabLst>
            </a:pPr>
            <a:r>
              <a:rPr lang="en-US" sz="2000" b="1" dirty="0">
                <a:effectLst/>
                <a:ea typeface="Times New Roman" panose="02020603050405020304" pitchFamily="18" charset="0"/>
                <a:cs typeface="Times New Roman" panose="02020603050405020304" pitchFamily="18" charset="0"/>
              </a:rPr>
              <a:t>Career Development for Peer Supporters:</a:t>
            </a:r>
            <a:endParaRPr lang="en-US" sz="2000" dirty="0">
              <a:effectLs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Symbol" panose="05050102010706020507" pitchFamily="18" charset="2"/>
              <a:buChar char=""/>
              <a:tabLst>
                <a:tab pos="914400" algn="l"/>
              </a:tabLst>
            </a:pPr>
            <a:r>
              <a:rPr lang="en-US" dirty="0">
                <a:effectLst/>
                <a:ea typeface="Times New Roman" panose="02020603050405020304" pitchFamily="18" charset="0"/>
                <a:cs typeface="Times New Roman" panose="02020603050405020304" pitchFamily="18" charset="0"/>
              </a:rPr>
              <a:t>Prioritizing professional development opportunities supports the career growth of peer supporters.</a:t>
            </a:r>
            <a:endParaRPr lang="en-US" dirty="0">
              <a:effectLst/>
              <a:ea typeface="Calibri" panose="020F0502020204030204" pitchFamily="34" charset="0"/>
              <a:cs typeface="Times New Roman" panose="02020603050405020304" pitchFamily="18" charset="0"/>
            </a:endParaRPr>
          </a:p>
          <a:p>
            <a:endParaRPr lang="en-US" sz="2000" dirty="0"/>
          </a:p>
        </p:txBody>
      </p:sp>
    </p:spTree>
    <p:extLst>
      <p:ext uri="{BB962C8B-B14F-4D97-AF65-F5344CB8AC3E}">
        <p14:creationId xmlns:p14="http://schemas.microsoft.com/office/powerpoint/2010/main" val="23375476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70F50-3BCD-A452-5090-B97E9FC18D45}"/>
              </a:ext>
            </a:extLst>
          </p:cNvPr>
          <p:cNvSpPr>
            <a:spLocks noGrp="1"/>
          </p:cNvSpPr>
          <p:nvPr>
            <p:ph type="title"/>
          </p:nvPr>
        </p:nvSpPr>
        <p:spPr/>
        <p:txBody>
          <a:bodyPr/>
          <a:lstStyle/>
          <a:p>
            <a:r>
              <a:rPr lang="en-US" dirty="0"/>
              <a:t>Case Study #4</a:t>
            </a:r>
          </a:p>
        </p:txBody>
      </p:sp>
      <p:sp>
        <p:nvSpPr>
          <p:cNvPr id="3" name="Content Placeholder 2">
            <a:extLst>
              <a:ext uri="{FF2B5EF4-FFF2-40B4-BE49-F238E27FC236}">
                <a16:creationId xmlns:a16="http://schemas.microsoft.com/office/drawing/2014/main" id="{A4EF07F6-3E31-3FD0-A40C-B291B74E1F33}"/>
              </a:ext>
            </a:extLst>
          </p:cNvPr>
          <p:cNvSpPr>
            <a:spLocks noGrp="1"/>
          </p:cNvSpPr>
          <p:nvPr>
            <p:ph idx="1"/>
          </p:nvPr>
        </p:nvSpPr>
        <p:spPr/>
        <p:txBody>
          <a:bodyPr>
            <a:normAutofit/>
          </a:bodyPr>
          <a:lstStyle/>
          <a:p>
            <a:pPr marL="0" indent="0" algn="ctr">
              <a:lnSpc>
                <a:spcPct val="100000"/>
              </a:lnSpc>
              <a:buNone/>
            </a:pPr>
            <a:r>
              <a:rPr lang="en-US" sz="3600" dirty="0">
                <a:effectLst/>
                <a:ea typeface="Times New Roman" panose="02020603050405020304" pitchFamily="18" charset="0"/>
                <a:cs typeface="Times New Roman" panose="02020603050405020304" pitchFamily="18" charset="0"/>
              </a:rPr>
              <a:t>A large corporation recognizes the prevalence of mental health stigma among its employees and decides to implement a peer support program.</a:t>
            </a:r>
            <a:endParaRPr lang="en-US" sz="3600" dirty="0">
              <a:effectLst/>
              <a:ea typeface="Calibri" panose="020F0502020204030204" pitchFamily="34" charset="0"/>
              <a:cs typeface="Times New Roman" panose="02020603050405020304" pitchFamily="18" charset="0"/>
            </a:endParaRPr>
          </a:p>
          <a:p>
            <a:pPr marL="0" indent="0" algn="ctr">
              <a:lnSpc>
                <a:spcPct val="100000"/>
              </a:lnSpc>
              <a:buNone/>
            </a:pPr>
            <a:endParaRPr lang="en-US" sz="3600" dirty="0"/>
          </a:p>
        </p:txBody>
      </p:sp>
    </p:spTree>
    <p:extLst>
      <p:ext uri="{BB962C8B-B14F-4D97-AF65-F5344CB8AC3E}">
        <p14:creationId xmlns:p14="http://schemas.microsoft.com/office/powerpoint/2010/main" val="20872294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835BE-7C00-E16E-4F65-A3061938566A}"/>
              </a:ext>
            </a:extLst>
          </p:cNvPr>
          <p:cNvSpPr>
            <a:spLocks noGrp="1"/>
          </p:cNvSpPr>
          <p:nvPr>
            <p:ph type="title"/>
          </p:nvPr>
        </p:nvSpPr>
        <p:spPr/>
        <p:txBody>
          <a:bodyPr/>
          <a:lstStyle/>
          <a:p>
            <a:r>
              <a:rPr lang="en-US" dirty="0"/>
              <a:t>RAQ #4 – The Stigma of Mental Health</a:t>
            </a:r>
          </a:p>
        </p:txBody>
      </p:sp>
      <p:sp>
        <p:nvSpPr>
          <p:cNvPr id="3" name="Content Placeholder 2">
            <a:extLst>
              <a:ext uri="{FF2B5EF4-FFF2-40B4-BE49-F238E27FC236}">
                <a16:creationId xmlns:a16="http://schemas.microsoft.com/office/drawing/2014/main" id="{9B76F220-61E3-0E07-51F3-55E2F4C7515E}"/>
              </a:ext>
            </a:extLst>
          </p:cNvPr>
          <p:cNvSpPr>
            <a:spLocks noGrp="1"/>
          </p:cNvSpPr>
          <p:nvPr>
            <p:ph idx="1"/>
          </p:nvPr>
        </p:nvSpPr>
        <p:spPr/>
        <p:txBody>
          <a:bodyPr>
            <a:normAutofit/>
          </a:bodyPr>
          <a:lstStyle/>
          <a:p>
            <a:pPr>
              <a:lnSpc>
                <a:spcPct val="107000"/>
              </a:lnSpc>
              <a:spcBef>
                <a:spcPts val="1500"/>
              </a:spcBef>
              <a:spcAft>
                <a:spcPts val="1500"/>
              </a:spcAft>
            </a:pPr>
            <a:r>
              <a:rPr lang="en-US" sz="3600" i="1" dirty="0">
                <a:solidFill>
                  <a:srgbClr val="000000"/>
                </a:solidFill>
                <a:effectLst/>
                <a:ea typeface="Times New Roman" panose="02020603050405020304" pitchFamily="18" charset="0"/>
                <a:cs typeface="Times New Roman" panose="02020603050405020304" pitchFamily="18" charset="0"/>
              </a:rPr>
              <a:t>Why do peer support programs play a role in destigmatizing mental health in the workplace?</a:t>
            </a:r>
          </a:p>
          <a:p>
            <a:pPr>
              <a:lnSpc>
                <a:spcPct val="107000"/>
              </a:lnSpc>
              <a:spcBef>
                <a:spcPts val="1500"/>
              </a:spcBef>
              <a:spcAft>
                <a:spcPts val="1500"/>
              </a:spcAft>
            </a:pPr>
            <a:r>
              <a:rPr lang="en-US" sz="3600" dirty="0">
                <a:solidFill>
                  <a:srgbClr val="000000"/>
                </a:solidFill>
                <a:effectLst/>
                <a:ea typeface="Times New Roman" panose="02020603050405020304" pitchFamily="18" charset="0"/>
                <a:cs typeface="Times New Roman" panose="02020603050405020304" pitchFamily="18" charset="0"/>
              </a:rPr>
              <a:t>Peer support programs create an open dialogue, challenging stigma, and fostering an inclusive work environment.</a:t>
            </a:r>
            <a:endParaRPr lang="en-US" sz="3600" dirty="0">
              <a:solidFill>
                <a:srgbClr val="000000"/>
              </a:solidFill>
              <a:effectLst/>
              <a:ea typeface="Calibri" panose="020F0502020204030204" pitchFamily="34" charset="0"/>
              <a:cs typeface="Times New Roman" panose="02020603050405020304" pitchFamily="18" charset="0"/>
            </a:endParaRPr>
          </a:p>
          <a:p>
            <a:endParaRPr lang="en-US" sz="3600" dirty="0"/>
          </a:p>
        </p:txBody>
      </p:sp>
    </p:spTree>
    <p:extLst>
      <p:ext uri="{BB962C8B-B14F-4D97-AF65-F5344CB8AC3E}">
        <p14:creationId xmlns:p14="http://schemas.microsoft.com/office/powerpoint/2010/main" val="18603650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4A13C-CB99-DEEE-5C7D-BA30AC02446E}"/>
              </a:ext>
            </a:extLst>
          </p:cNvPr>
          <p:cNvSpPr>
            <a:spLocks noGrp="1"/>
          </p:cNvSpPr>
          <p:nvPr>
            <p:ph type="title"/>
          </p:nvPr>
        </p:nvSpPr>
        <p:spPr/>
        <p:txBody>
          <a:bodyPr/>
          <a:lstStyle/>
          <a:p>
            <a:r>
              <a:rPr lang="en-US" dirty="0"/>
              <a:t>Implementation Strategies</a:t>
            </a:r>
          </a:p>
        </p:txBody>
      </p:sp>
      <p:sp>
        <p:nvSpPr>
          <p:cNvPr id="3" name="Content Placeholder 2">
            <a:extLst>
              <a:ext uri="{FF2B5EF4-FFF2-40B4-BE49-F238E27FC236}">
                <a16:creationId xmlns:a16="http://schemas.microsoft.com/office/drawing/2014/main" id="{210C1864-7177-E1F9-FC7D-EBEE263CA2C4}"/>
              </a:ext>
            </a:extLst>
          </p:cNvPr>
          <p:cNvSpPr>
            <a:spLocks noGrp="1"/>
          </p:cNvSpPr>
          <p:nvPr>
            <p:ph idx="1"/>
          </p:nvPr>
        </p:nvSpPr>
        <p:spPr/>
        <p:txBody>
          <a:bodyPr>
            <a:normAutofit/>
          </a:bodyPr>
          <a:lstStyle/>
          <a:p>
            <a:pPr marL="685800" marR="0">
              <a:spcBef>
                <a:spcPts val="0"/>
              </a:spcBef>
              <a:spcAft>
                <a:spcPts val="0"/>
              </a:spcAft>
            </a:pPr>
            <a:endParaRPr lang="en-US" dirty="0">
              <a:effectLst/>
            </a:endParaRPr>
          </a:p>
          <a:p>
            <a:pPr marL="742950" marR="0" lvl="1" indent="-285750">
              <a:lnSpc>
                <a:spcPct val="107000"/>
              </a:lnSpc>
              <a:spcBef>
                <a:spcPts val="0"/>
              </a:spcBef>
              <a:spcAft>
                <a:spcPts val="0"/>
              </a:spcAft>
              <a:buSzPts val="1000"/>
              <a:buFont typeface="Symbol" panose="05050102010706020507" pitchFamily="18" charset="2"/>
              <a:buChar char=""/>
              <a:tabLst>
                <a:tab pos="914400" algn="l"/>
              </a:tabLst>
            </a:pPr>
            <a:r>
              <a:rPr lang="en-US" sz="2400" b="1" dirty="0">
                <a:effectLst/>
                <a:ea typeface="Times New Roman" panose="02020603050405020304" pitchFamily="18" charset="0"/>
                <a:cs typeface="Times New Roman" panose="02020603050405020304" pitchFamily="18" charset="0"/>
              </a:rPr>
              <a:t>Research Component:</a:t>
            </a:r>
            <a:r>
              <a:rPr lang="en-US" sz="2400" dirty="0">
                <a:effectLst/>
                <a:ea typeface="Times New Roman" panose="02020603050405020304" pitchFamily="18" charset="0"/>
                <a:cs typeface="Times New Roman" panose="02020603050405020304" pitchFamily="18" charset="0"/>
              </a:rPr>
              <a:t> Surveys and confidential interviews assess the impact of the peer support program on reducing mental health stigma. Researchers investigate changes in employee attitudes and perceptions.</a:t>
            </a:r>
          </a:p>
          <a:p>
            <a:pPr marL="742950" marR="0" lvl="1" indent="-285750">
              <a:lnSpc>
                <a:spcPct val="107000"/>
              </a:lnSpc>
              <a:spcBef>
                <a:spcPts val="0"/>
              </a:spcBef>
              <a:spcAft>
                <a:spcPts val="0"/>
              </a:spcAft>
              <a:buSzPts val="1000"/>
              <a:buFont typeface="Symbol" panose="05050102010706020507" pitchFamily="18" charset="2"/>
              <a:buChar char=""/>
              <a:tabLst>
                <a:tab pos="914400" algn="l"/>
              </a:tabLst>
            </a:pPr>
            <a:endParaRPr lang="en-US" sz="2400" dirty="0">
              <a:effectLs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Symbol" panose="05050102010706020507" pitchFamily="18" charset="2"/>
              <a:buChar char=""/>
              <a:tabLst>
                <a:tab pos="914400" algn="l"/>
              </a:tabLst>
            </a:pPr>
            <a:r>
              <a:rPr lang="en-US" sz="2400" b="1" dirty="0">
                <a:effectLst/>
                <a:ea typeface="Times New Roman" panose="02020603050405020304" pitchFamily="18" charset="0"/>
                <a:cs typeface="Times New Roman" panose="02020603050405020304" pitchFamily="18" charset="0"/>
              </a:rPr>
              <a:t>Practice Application:</a:t>
            </a:r>
            <a:r>
              <a:rPr lang="en-US" sz="2400" dirty="0">
                <a:effectLst/>
                <a:ea typeface="Times New Roman" panose="02020603050405020304" pitchFamily="18" charset="0"/>
                <a:cs typeface="Times New Roman" panose="02020603050405020304" pitchFamily="18" charset="0"/>
              </a:rPr>
              <a:t> Based on research findings, the organization expands the peer support program and integrates mental health awareness campaigns into the workplace culture, creating an environment that openly addresses mental health challenges.</a:t>
            </a:r>
            <a:endParaRPr lang="en-US" sz="2400" dirty="0">
              <a:effectLst/>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2190611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3CD98-6C0C-7E52-5FFF-ACDE1DA3506F}"/>
              </a:ext>
            </a:extLst>
          </p:cNvPr>
          <p:cNvSpPr>
            <a:spLocks noGrp="1"/>
          </p:cNvSpPr>
          <p:nvPr>
            <p:ph type="title"/>
          </p:nvPr>
        </p:nvSpPr>
        <p:spPr/>
        <p:txBody>
          <a:bodyPr/>
          <a:lstStyle/>
          <a:p>
            <a:r>
              <a:rPr lang="en-US" dirty="0"/>
              <a:t>Resulting Behaviors</a:t>
            </a:r>
          </a:p>
        </p:txBody>
      </p:sp>
      <p:sp>
        <p:nvSpPr>
          <p:cNvPr id="3" name="Content Placeholder 2">
            <a:extLst>
              <a:ext uri="{FF2B5EF4-FFF2-40B4-BE49-F238E27FC236}">
                <a16:creationId xmlns:a16="http://schemas.microsoft.com/office/drawing/2014/main" id="{4E4759D7-46E7-1B72-278F-54BA5B52ADCE}"/>
              </a:ext>
            </a:extLst>
          </p:cNvPr>
          <p:cNvSpPr>
            <a:spLocks noGrp="1"/>
          </p:cNvSpPr>
          <p:nvPr>
            <p:ph idx="1"/>
          </p:nvPr>
        </p:nvSpPr>
        <p:spPr/>
        <p:txBody>
          <a:bodyPr>
            <a:noAutofit/>
          </a:bodyPr>
          <a:lstStyle/>
          <a:p>
            <a:pPr marL="342900" marR="0" lvl="0" indent="-342900">
              <a:lnSpc>
                <a:spcPct val="107000"/>
              </a:lnSpc>
              <a:spcBef>
                <a:spcPts val="0"/>
              </a:spcBef>
              <a:spcAft>
                <a:spcPts val="0"/>
              </a:spcAft>
              <a:buFont typeface="+mj-lt"/>
              <a:buAutoNum type="arabicPeriod"/>
              <a:tabLst>
                <a:tab pos="457200" algn="l"/>
              </a:tabLst>
            </a:pPr>
            <a:r>
              <a:rPr lang="en-US" sz="2000" b="1" dirty="0">
                <a:effectLst/>
                <a:ea typeface="Times New Roman" panose="02020603050405020304" pitchFamily="18" charset="0"/>
                <a:cs typeface="Times New Roman" panose="02020603050405020304" pitchFamily="18" charset="0"/>
              </a:rPr>
              <a:t>Employee Well-Being:</a:t>
            </a:r>
            <a:endParaRPr lang="en-US" sz="2000" dirty="0">
              <a:effectLs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Symbol" panose="05050102010706020507" pitchFamily="18" charset="2"/>
              <a:buChar char=""/>
              <a:tabLst>
                <a:tab pos="914400" algn="l"/>
              </a:tabLst>
            </a:pPr>
            <a:r>
              <a:rPr lang="en-US" dirty="0">
                <a:effectLst/>
                <a:ea typeface="Times New Roman" panose="02020603050405020304" pitchFamily="18" charset="0"/>
                <a:cs typeface="Times New Roman" panose="02020603050405020304" pitchFamily="18" charset="0"/>
              </a:rPr>
              <a:t>Addressing mental health stigma is crucial for the well-being of employees</a:t>
            </a:r>
            <a:endParaRPr lang="en-US"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tabLst>
                <a:tab pos="457200" algn="l"/>
              </a:tabLst>
            </a:pPr>
            <a:r>
              <a:rPr lang="en-US" sz="2000" b="1" dirty="0">
                <a:effectLst/>
                <a:ea typeface="Times New Roman" panose="02020603050405020304" pitchFamily="18" charset="0"/>
                <a:cs typeface="Times New Roman" panose="02020603050405020304" pitchFamily="18" charset="0"/>
              </a:rPr>
              <a:t>Productivity and Engagement:</a:t>
            </a:r>
            <a:endParaRPr lang="en-US" sz="2000" dirty="0">
              <a:effectLs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Symbol" panose="05050102010706020507" pitchFamily="18" charset="2"/>
              <a:buChar char=""/>
              <a:tabLst>
                <a:tab pos="914400" algn="l"/>
              </a:tabLst>
            </a:pPr>
            <a:r>
              <a:rPr lang="en-US" dirty="0">
                <a:effectLst/>
                <a:ea typeface="Times New Roman" panose="02020603050405020304" pitchFamily="18" charset="0"/>
                <a:cs typeface="Times New Roman" panose="02020603050405020304" pitchFamily="18" charset="0"/>
              </a:rPr>
              <a:t>Stigma can negatively impact productivity and engagement.</a:t>
            </a:r>
            <a:endParaRPr lang="en-US"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tabLst>
                <a:tab pos="457200" algn="l"/>
              </a:tabLst>
            </a:pPr>
            <a:r>
              <a:rPr lang="en-US" sz="2000" b="1" dirty="0">
                <a:effectLst/>
                <a:ea typeface="Times New Roman" panose="02020603050405020304" pitchFamily="18" charset="0"/>
                <a:cs typeface="Times New Roman" panose="02020603050405020304" pitchFamily="18" charset="0"/>
              </a:rPr>
              <a:t>Reducing Barriers to Help-Seeking:</a:t>
            </a:r>
            <a:endParaRPr lang="en-US" sz="2000" dirty="0">
              <a:effectLs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Symbol" panose="05050102010706020507" pitchFamily="18" charset="2"/>
              <a:buChar char=""/>
              <a:tabLst>
                <a:tab pos="914400" algn="l"/>
              </a:tabLst>
            </a:pPr>
            <a:r>
              <a:rPr lang="en-US" dirty="0">
                <a:effectLst/>
                <a:ea typeface="Times New Roman" panose="02020603050405020304" pitchFamily="18" charset="0"/>
                <a:cs typeface="Times New Roman" panose="02020603050405020304" pitchFamily="18" charset="0"/>
              </a:rPr>
              <a:t>Overlooking mental health stigma may perpetuate barriers to help-seeking behavior.</a:t>
            </a:r>
            <a:endParaRPr lang="en-US"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tabLst>
                <a:tab pos="457200" algn="l"/>
              </a:tabLst>
            </a:pPr>
            <a:r>
              <a:rPr lang="en-US" sz="2000" b="1" dirty="0">
                <a:effectLst/>
                <a:ea typeface="Times New Roman" panose="02020603050405020304" pitchFamily="18" charset="0"/>
                <a:cs typeface="Times New Roman" panose="02020603050405020304" pitchFamily="18" charset="0"/>
              </a:rPr>
              <a:t>Positive Workplace Culture:</a:t>
            </a:r>
            <a:endParaRPr lang="en-US" sz="2000" dirty="0">
              <a:effectLs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Symbol" panose="05050102010706020507" pitchFamily="18" charset="2"/>
              <a:buChar char=""/>
              <a:tabLst>
                <a:tab pos="914400" algn="l"/>
              </a:tabLst>
            </a:pPr>
            <a:r>
              <a:rPr lang="en-US" dirty="0">
                <a:effectLst/>
                <a:ea typeface="Times New Roman" panose="02020603050405020304" pitchFamily="18" charset="0"/>
                <a:cs typeface="Times New Roman" panose="02020603050405020304" pitchFamily="18" charset="0"/>
              </a:rPr>
              <a:t>A workplace that actively works to destigmatize mental health contributes to a positive and supportive culture. </a:t>
            </a:r>
            <a:endParaRPr lang="en-US" dirty="0">
              <a:effectLst/>
              <a:ea typeface="Calibri" panose="020F0502020204030204" pitchFamily="34" charset="0"/>
              <a:cs typeface="Times New Roman" panose="02020603050405020304" pitchFamily="18" charset="0"/>
            </a:endParaRPr>
          </a:p>
          <a:p>
            <a:endParaRPr lang="en-US" sz="2000" dirty="0"/>
          </a:p>
        </p:txBody>
      </p:sp>
    </p:spTree>
    <p:extLst>
      <p:ext uri="{BB962C8B-B14F-4D97-AF65-F5344CB8AC3E}">
        <p14:creationId xmlns:p14="http://schemas.microsoft.com/office/powerpoint/2010/main" val="40645003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EBD0F-B817-FF55-A3BF-75B0C75EBF03}"/>
              </a:ext>
            </a:extLst>
          </p:cNvPr>
          <p:cNvSpPr>
            <a:spLocks noGrp="1"/>
          </p:cNvSpPr>
          <p:nvPr>
            <p:ph type="title"/>
          </p:nvPr>
        </p:nvSpPr>
        <p:spPr/>
        <p:txBody>
          <a:bodyPr/>
          <a:lstStyle/>
          <a:p>
            <a:r>
              <a:rPr lang="en-US" dirty="0"/>
              <a:t>Resulting Behaviors </a:t>
            </a:r>
            <a:r>
              <a:rPr lang="en-US" sz="2000" dirty="0"/>
              <a:t>(cont’d)</a:t>
            </a:r>
            <a:endParaRPr lang="en-US" dirty="0"/>
          </a:p>
        </p:txBody>
      </p:sp>
      <p:sp>
        <p:nvSpPr>
          <p:cNvPr id="3" name="Content Placeholder 2">
            <a:extLst>
              <a:ext uri="{FF2B5EF4-FFF2-40B4-BE49-F238E27FC236}">
                <a16:creationId xmlns:a16="http://schemas.microsoft.com/office/drawing/2014/main" id="{6F1D7D31-D1BB-F9A6-0908-80E1D7A14AA3}"/>
              </a:ext>
            </a:extLst>
          </p:cNvPr>
          <p:cNvSpPr>
            <a:spLocks noGrp="1"/>
          </p:cNvSpPr>
          <p:nvPr>
            <p:ph idx="1"/>
          </p:nvPr>
        </p:nvSpPr>
        <p:spPr/>
        <p:txBody>
          <a:bodyPr>
            <a:normAutofit/>
          </a:bodyPr>
          <a:lstStyle/>
          <a:p>
            <a:pPr marL="342900" marR="0" lvl="0" indent="-342900">
              <a:lnSpc>
                <a:spcPct val="107000"/>
              </a:lnSpc>
              <a:spcBef>
                <a:spcPts val="0"/>
              </a:spcBef>
              <a:spcAft>
                <a:spcPts val="0"/>
              </a:spcAft>
              <a:buFont typeface="+mj-lt"/>
              <a:buAutoNum type="arabicPeriod" startAt="5"/>
              <a:tabLst>
                <a:tab pos="457200" algn="l"/>
              </a:tabLst>
            </a:pPr>
            <a:r>
              <a:rPr lang="en-US" sz="2000" b="1" dirty="0">
                <a:effectLst/>
                <a:ea typeface="Times New Roman" panose="02020603050405020304" pitchFamily="18" charset="0"/>
                <a:cs typeface="Times New Roman" panose="02020603050405020304" pitchFamily="18" charset="0"/>
              </a:rPr>
              <a:t>Legal and Ethical Considerations:</a:t>
            </a:r>
            <a:endParaRPr lang="en-US" sz="2000" dirty="0">
              <a:effectLs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Symbol" panose="05050102010706020507" pitchFamily="18" charset="2"/>
              <a:buChar char=""/>
              <a:tabLst>
                <a:tab pos="914400" algn="l"/>
              </a:tabLst>
            </a:pPr>
            <a:r>
              <a:rPr lang="en-US" dirty="0">
                <a:effectLst/>
                <a:ea typeface="Times New Roman" panose="02020603050405020304" pitchFamily="18" charset="0"/>
                <a:cs typeface="Times New Roman" panose="02020603050405020304" pitchFamily="18" charset="0"/>
              </a:rPr>
              <a:t>Creating a workplace culture that addresses mental health stigma aligns with legal and ethical considerations.</a:t>
            </a:r>
            <a:endParaRPr lang="en-US"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startAt="5"/>
              <a:tabLst>
                <a:tab pos="457200" algn="l"/>
              </a:tabLst>
            </a:pPr>
            <a:r>
              <a:rPr lang="en-US" sz="2000" b="1" dirty="0">
                <a:effectLst/>
                <a:ea typeface="Times New Roman" panose="02020603050405020304" pitchFamily="18" charset="0"/>
                <a:cs typeface="Times New Roman" panose="02020603050405020304" pitchFamily="18" charset="0"/>
              </a:rPr>
              <a:t>Talent Retention and Attraction:</a:t>
            </a:r>
            <a:endParaRPr lang="en-US" sz="2000" dirty="0">
              <a:effectLs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Symbol" panose="05050102010706020507" pitchFamily="18" charset="2"/>
              <a:buChar char=""/>
              <a:tabLst>
                <a:tab pos="914400" algn="l"/>
              </a:tabLst>
            </a:pPr>
            <a:r>
              <a:rPr lang="en-US" dirty="0">
                <a:effectLst/>
                <a:ea typeface="Times New Roman" panose="02020603050405020304" pitchFamily="18" charset="0"/>
                <a:cs typeface="Times New Roman" panose="02020603050405020304" pitchFamily="18" charset="0"/>
              </a:rPr>
              <a:t>A workplace that actively addresses mental health stigma is more likely to attract and retain top talent.</a:t>
            </a:r>
            <a:endParaRPr lang="en-US"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startAt="5"/>
              <a:tabLst>
                <a:tab pos="457200" algn="l"/>
              </a:tabLst>
            </a:pPr>
            <a:r>
              <a:rPr lang="en-US" sz="2000" b="1" dirty="0">
                <a:effectLst/>
                <a:ea typeface="Times New Roman" panose="02020603050405020304" pitchFamily="18" charset="0"/>
                <a:cs typeface="Times New Roman" panose="02020603050405020304" pitchFamily="18" charset="0"/>
              </a:rPr>
              <a:t>Leadership Demonstration:</a:t>
            </a:r>
            <a:endParaRPr lang="en-US" sz="2000" dirty="0">
              <a:effectLs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Symbol" panose="05050102010706020507" pitchFamily="18" charset="2"/>
              <a:buChar char=""/>
              <a:tabLst>
                <a:tab pos="914400" algn="l"/>
              </a:tabLst>
            </a:pPr>
            <a:r>
              <a:rPr lang="en-US" dirty="0">
                <a:effectLst/>
                <a:ea typeface="Times New Roman" panose="02020603050405020304" pitchFamily="18" charset="0"/>
                <a:cs typeface="Times New Roman" panose="02020603050405020304" pitchFamily="18" charset="0"/>
              </a:rPr>
              <a:t>Addressing mental health stigma sends a powerful message from leadership.</a:t>
            </a:r>
            <a:endParaRPr lang="en-US"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startAt="5"/>
              <a:tabLst>
                <a:tab pos="457200" algn="l"/>
              </a:tabLst>
            </a:pPr>
            <a:r>
              <a:rPr lang="en-US" sz="2000" b="1" dirty="0">
                <a:effectLst/>
                <a:ea typeface="Times New Roman" panose="02020603050405020304" pitchFamily="18" charset="0"/>
                <a:cs typeface="Times New Roman" panose="02020603050405020304" pitchFamily="18" charset="0"/>
              </a:rPr>
              <a:t>Enhanced Employee Assistance Programs (EAPs):</a:t>
            </a:r>
            <a:endParaRPr lang="en-US" sz="2000" dirty="0">
              <a:effectLs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Symbol" panose="05050102010706020507" pitchFamily="18" charset="2"/>
              <a:buChar char=""/>
              <a:tabLst>
                <a:tab pos="914400" algn="l"/>
              </a:tabLst>
            </a:pPr>
            <a:r>
              <a:rPr lang="en-US" dirty="0">
                <a:effectLst/>
                <a:ea typeface="Times New Roman" panose="02020603050405020304" pitchFamily="18" charset="0"/>
                <a:cs typeface="Times New Roman" panose="02020603050405020304" pitchFamily="18" charset="0"/>
              </a:rPr>
              <a:t>Overlooking mental health stigma may result in underutilization of EAPs.</a:t>
            </a:r>
            <a:endParaRPr lang="en-US" dirty="0">
              <a:effectLst/>
              <a:ea typeface="Calibri" panose="020F0502020204030204" pitchFamily="34" charset="0"/>
              <a:cs typeface="Times New Roman" panose="02020603050405020304" pitchFamily="18" charset="0"/>
            </a:endParaRPr>
          </a:p>
          <a:p>
            <a:endParaRPr lang="en-US" sz="2000" dirty="0"/>
          </a:p>
        </p:txBody>
      </p:sp>
    </p:spTree>
    <p:extLst>
      <p:ext uri="{BB962C8B-B14F-4D97-AF65-F5344CB8AC3E}">
        <p14:creationId xmlns:p14="http://schemas.microsoft.com/office/powerpoint/2010/main" val="18566344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Peer Support Unveiled: The Power of Asking the Rare Questions</a:t>
            </a:r>
          </a:p>
        </p:txBody>
      </p:sp>
      <p:sp>
        <p:nvSpPr>
          <p:cNvPr id="3" name="Content Placeholder 2"/>
          <p:cNvSpPr>
            <a:spLocks noGrp="1"/>
          </p:cNvSpPr>
          <p:nvPr>
            <p:ph idx="1"/>
          </p:nvPr>
        </p:nvSpPr>
        <p:spPr/>
        <p:txBody>
          <a:bodyPr>
            <a:normAutofit/>
          </a:bodyPr>
          <a:lstStyle/>
          <a:p>
            <a:r>
              <a:rPr lang="en-US" sz="2800" dirty="0"/>
              <a:t>Welcome and Overview</a:t>
            </a:r>
          </a:p>
          <a:p>
            <a:r>
              <a:rPr lang="en-US" sz="2800" dirty="0"/>
              <a:t>Bridging Research and Practice</a:t>
            </a:r>
          </a:p>
          <a:p>
            <a:r>
              <a:rPr lang="en-US" sz="2800" dirty="0"/>
              <a:t>What are the “Rare Questions”?</a:t>
            </a:r>
          </a:p>
          <a:p>
            <a:r>
              <a:rPr lang="en-US" sz="2800" dirty="0"/>
              <a:t>The Rarely Asked Questions</a:t>
            </a:r>
          </a:p>
          <a:p>
            <a:r>
              <a:rPr lang="en-US" sz="2800" dirty="0"/>
              <a:t>Key Takeaways and Next Steps</a:t>
            </a:r>
          </a:p>
          <a:p>
            <a:r>
              <a:rPr lang="en-US" sz="2800" dirty="0"/>
              <a:t>Q &amp; A</a:t>
            </a:r>
          </a:p>
        </p:txBody>
      </p:sp>
    </p:spTree>
    <p:extLst>
      <p:ext uri="{BB962C8B-B14F-4D97-AF65-F5344CB8AC3E}">
        <p14:creationId xmlns:p14="http://schemas.microsoft.com/office/powerpoint/2010/main" val="22535369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462DA-9A17-88AF-07B3-A43DF028D96D}"/>
              </a:ext>
            </a:extLst>
          </p:cNvPr>
          <p:cNvSpPr>
            <a:spLocks noGrp="1"/>
          </p:cNvSpPr>
          <p:nvPr>
            <p:ph type="title"/>
          </p:nvPr>
        </p:nvSpPr>
        <p:spPr/>
        <p:txBody>
          <a:bodyPr/>
          <a:lstStyle/>
          <a:p>
            <a:r>
              <a:rPr lang="en-US" dirty="0"/>
              <a:t>Case Study #5</a:t>
            </a:r>
          </a:p>
        </p:txBody>
      </p:sp>
      <p:sp>
        <p:nvSpPr>
          <p:cNvPr id="3" name="Content Placeholder 2">
            <a:extLst>
              <a:ext uri="{FF2B5EF4-FFF2-40B4-BE49-F238E27FC236}">
                <a16:creationId xmlns:a16="http://schemas.microsoft.com/office/drawing/2014/main" id="{58616107-87EB-C992-94B4-4E234FA309A1}"/>
              </a:ext>
            </a:extLst>
          </p:cNvPr>
          <p:cNvSpPr>
            <a:spLocks noGrp="1"/>
          </p:cNvSpPr>
          <p:nvPr>
            <p:ph idx="1"/>
          </p:nvPr>
        </p:nvSpPr>
        <p:spPr/>
        <p:txBody>
          <a:bodyPr>
            <a:normAutofit/>
          </a:bodyPr>
          <a:lstStyle/>
          <a:p>
            <a:pPr marL="0" indent="0" algn="ctr">
              <a:lnSpc>
                <a:spcPct val="100000"/>
              </a:lnSpc>
              <a:buNone/>
            </a:pPr>
            <a:r>
              <a:rPr lang="en-US" sz="3600" dirty="0">
                <a:effectLst/>
                <a:ea typeface="Times New Roman" panose="02020603050405020304" pitchFamily="18" charset="0"/>
                <a:cs typeface="Times New Roman" panose="02020603050405020304" pitchFamily="18" charset="0"/>
              </a:rPr>
              <a:t>A mental health organization recognizes the potential benefits of technology in improving peer support services.</a:t>
            </a:r>
            <a:endParaRPr lang="en-US" sz="3600" dirty="0">
              <a:effectLst/>
              <a:ea typeface="Calibri" panose="020F0502020204030204" pitchFamily="34" charset="0"/>
              <a:cs typeface="Times New Roman" panose="02020603050405020304" pitchFamily="18" charset="0"/>
            </a:endParaRPr>
          </a:p>
          <a:p>
            <a:pPr marL="0" indent="0" algn="ctr">
              <a:lnSpc>
                <a:spcPct val="100000"/>
              </a:lnSpc>
              <a:buNone/>
            </a:pPr>
            <a:endParaRPr lang="en-US" sz="3600" dirty="0"/>
          </a:p>
        </p:txBody>
      </p:sp>
    </p:spTree>
    <p:extLst>
      <p:ext uri="{BB962C8B-B14F-4D97-AF65-F5344CB8AC3E}">
        <p14:creationId xmlns:p14="http://schemas.microsoft.com/office/powerpoint/2010/main" val="5971283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A9EB1-A8ED-C638-6B34-459DA4E9ED8A}"/>
              </a:ext>
            </a:extLst>
          </p:cNvPr>
          <p:cNvSpPr>
            <a:spLocks noGrp="1"/>
          </p:cNvSpPr>
          <p:nvPr>
            <p:ph type="title"/>
          </p:nvPr>
        </p:nvSpPr>
        <p:spPr/>
        <p:txBody>
          <a:bodyPr/>
          <a:lstStyle/>
          <a:p>
            <a:r>
              <a:rPr lang="en-US" dirty="0"/>
              <a:t>RAQ #5 – Technology and Peer Support</a:t>
            </a:r>
          </a:p>
        </p:txBody>
      </p:sp>
      <p:sp>
        <p:nvSpPr>
          <p:cNvPr id="3" name="Content Placeholder 2">
            <a:extLst>
              <a:ext uri="{FF2B5EF4-FFF2-40B4-BE49-F238E27FC236}">
                <a16:creationId xmlns:a16="http://schemas.microsoft.com/office/drawing/2014/main" id="{EA79168B-51AA-5BB1-33E9-EDB3C9327485}"/>
              </a:ext>
            </a:extLst>
          </p:cNvPr>
          <p:cNvSpPr>
            <a:spLocks noGrp="1"/>
          </p:cNvSpPr>
          <p:nvPr>
            <p:ph idx="1"/>
          </p:nvPr>
        </p:nvSpPr>
        <p:spPr/>
        <p:txBody>
          <a:bodyPr>
            <a:normAutofit/>
          </a:bodyPr>
          <a:lstStyle/>
          <a:p>
            <a:pPr>
              <a:lnSpc>
                <a:spcPct val="107000"/>
              </a:lnSpc>
              <a:spcBef>
                <a:spcPts val="1500"/>
              </a:spcBef>
              <a:spcAft>
                <a:spcPts val="1500"/>
              </a:spcAft>
            </a:pPr>
            <a:r>
              <a:rPr lang="en-US" sz="3600" i="1" dirty="0">
                <a:solidFill>
                  <a:srgbClr val="000000"/>
                </a:solidFill>
                <a:effectLst/>
                <a:ea typeface="Times New Roman" panose="02020603050405020304" pitchFamily="18" charset="0"/>
                <a:cs typeface="Times New Roman" panose="02020603050405020304" pitchFamily="18" charset="0"/>
              </a:rPr>
              <a:t>Why is the use of technology important to enhance peer support services?</a:t>
            </a:r>
          </a:p>
          <a:p>
            <a:pPr>
              <a:lnSpc>
                <a:spcPct val="107000"/>
              </a:lnSpc>
              <a:spcBef>
                <a:spcPts val="1500"/>
              </a:spcBef>
              <a:spcAft>
                <a:spcPts val="1500"/>
              </a:spcAft>
            </a:pPr>
            <a:r>
              <a:rPr lang="en-US" sz="3600" dirty="0">
                <a:solidFill>
                  <a:srgbClr val="000000"/>
                </a:solidFill>
                <a:effectLst/>
                <a:ea typeface="Times New Roman" panose="02020603050405020304" pitchFamily="18" charset="0"/>
                <a:cs typeface="Times New Roman" panose="02020603050405020304" pitchFamily="18" charset="0"/>
              </a:rPr>
              <a:t>Integrating technology enables wider reach, real-time support, and innovative solutions, improving the overall effectiveness of peer services.</a:t>
            </a:r>
            <a:endParaRPr lang="en-US" sz="3600" dirty="0">
              <a:solidFill>
                <a:srgbClr val="000000"/>
              </a:solidFill>
              <a:effectLst/>
              <a:ea typeface="Calibri" panose="020F0502020204030204" pitchFamily="34" charset="0"/>
              <a:cs typeface="Times New Roman" panose="02020603050405020304" pitchFamily="18" charset="0"/>
            </a:endParaRPr>
          </a:p>
          <a:p>
            <a:endParaRPr lang="en-US" sz="3600" dirty="0"/>
          </a:p>
        </p:txBody>
      </p:sp>
    </p:spTree>
    <p:extLst>
      <p:ext uri="{BB962C8B-B14F-4D97-AF65-F5344CB8AC3E}">
        <p14:creationId xmlns:p14="http://schemas.microsoft.com/office/powerpoint/2010/main" val="38936915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5C472-4D87-7EBE-A9DD-2D36DFBDD002}"/>
              </a:ext>
            </a:extLst>
          </p:cNvPr>
          <p:cNvSpPr>
            <a:spLocks noGrp="1"/>
          </p:cNvSpPr>
          <p:nvPr>
            <p:ph type="title"/>
          </p:nvPr>
        </p:nvSpPr>
        <p:spPr/>
        <p:txBody>
          <a:bodyPr/>
          <a:lstStyle/>
          <a:p>
            <a:r>
              <a:rPr lang="en-US" dirty="0"/>
              <a:t>Implementation Strategies</a:t>
            </a:r>
          </a:p>
        </p:txBody>
      </p:sp>
      <p:sp>
        <p:nvSpPr>
          <p:cNvPr id="3" name="Content Placeholder 2">
            <a:extLst>
              <a:ext uri="{FF2B5EF4-FFF2-40B4-BE49-F238E27FC236}">
                <a16:creationId xmlns:a16="http://schemas.microsoft.com/office/drawing/2014/main" id="{50208F1F-9903-91DE-1B80-83C313F64BAF}"/>
              </a:ext>
            </a:extLst>
          </p:cNvPr>
          <p:cNvSpPr>
            <a:spLocks noGrp="1"/>
          </p:cNvSpPr>
          <p:nvPr>
            <p:ph idx="1"/>
          </p:nvPr>
        </p:nvSpPr>
        <p:spPr/>
        <p:txBody>
          <a:bodyPr>
            <a:normAutofit/>
          </a:bodyPr>
          <a:lstStyle/>
          <a:p>
            <a:pPr marL="685800" marR="0">
              <a:spcBef>
                <a:spcPts val="0"/>
              </a:spcBef>
              <a:spcAft>
                <a:spcPts val="0"/>
              </a:spcAft>
            </a:pPr>
            <a:endParaRPr lang="en-US" dirty="0">
              <a:effectLst/>
            </a:endParaRPr>
          </a:p>
          <a:p>
            <a:pPr marL="742950" marR="0" lvl="1" indent="-285750">
              <a:lnSpc>
                <a:spcPct val="107000"/>
              </a:lnSpc>
              <a:spcBef>
                <a:spcPts val="0"/>
              </a:spcBef>
              <a:spcAft>
                <a:spcPts val="0"/>
              </a:spcAft>
              <a:buSzPts val="1000"/>
              <a:buFont typeface="Symbol" panose="05050102010706020507" pitchFamily="18" charset="2"/>
              <a:buChar char=""/>
              <a:tabLst>
                <a:tab pos="914400" algn="l"/>
              </a:tabLst>
            </a:pPr>
            <a:r>
              <a:rPr lang="en-US" sz="2400" b="1" dirty="0">
                <a:effectLst/>
                <a:ea typeface="Times New Roman" panose="02020603050405020304" pitchFamily="18" charset="0"/>
                <a:cs typeface="Times New Roman" panose="02020603050405020304" pitchFamily="18" charset="0"/>
              </a:rPr>
              <a:t>Research Component:</a:t>
            </a:r>
            <a:r>
              <a:rPr lang="en-US" sz="2400" dirty="0">
                <a:effectLst/>
                <a:ea typeface="Times New Roman" panose="02020603050405020304" pitchFamily="18" charset="0"/>
                <a:cs typeface="Times New Roman" panose="02020603050405020304" pitchFamily="18" charset="0"/>
              </a:rPr>
              <a:t> Researchers evaluate the effectiveness of a virtual peer support platform through user feedback, assessing the platform's impact on accessibility and quality of support.</a:t>
            </a:r>
          </a:p>
          <a:p>
            <a:pPr marL="742950" marR="0" lvl="1" indent="-285750">
              <a:lnSpc>
                <a:spcPct val="107000"/>
              </a:lnSpc>
              <a:spcBef>
                <a:spcPts val="0"/>
              </a:spcBef>
              <a:spcAft>
                <a:spcPts val="0"/>
              </a:spcAft>
              <a:buSzPts val="1000"/>
              <a:buFont typeface="Symbol" panose="05050102010706020507" pitchFamily="18" charset="2"/>
              <a:buChar char=""/>
              <a:tabLst>
                <a:tab pos="914400" algn="l"/>
              </a:tabLst>
            </a:pPr>
            <a:endParaRPr lang="en-US" sz="2400" dirty="0">
              <a:effectLs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Symbol" panose="05050102010706020507" pitchFamily="18" charset="2"/>
              <a:buChar char=""/>
              <a:tabLst>
                <a:tab pos="914400" algn="l"/>
              </a:tabLst>
            </a:pPr>
            <a:r>
              <a:rPr lang="en-US" sz="2400" b="1" dirty="0">
                <a:effectLst/>
                <a:ea typeface="Times New Roman" panose="02020603050405020304" pitchFamily="18" charset="0"/>
                <a:cs typeface="Times New Roman" panose="02020603050405020304" pitchFamily="18" charset="0"/>
              </a:rPr>
              <a:t>Practice Application:</a:t>
            </a:r>
            <a:r>
              <a:rPr lang="en-US" sz="2400" dirty="0">
                <a:effectLst/>
                <a:ea typeface="Times New Roman" panose="02020603050405020304" pitchFamily="18" charset="0"/>
                <a:cs typeface="Times New Roman" panose="02020603050405020304" pitchFamily="18" charset="0"/>
              </a:rPr>
              <a:t> The organization scales up the use of the virtual platform based on positive research outcomes. Training programs are developed to equip peer support providers with the skills needed for effective online engagement.</a:t>
            </a:r>
            <a:endParaRPr lang="en-US" sz="2400" dirty="0">
              <a:effectLst/>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4108702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DB126-D046-FDFD-06B2-CFC9BF252B7C}"/>
              </a:ext>
            </a:extLst>
          </p:cNvPr>
          <p:cNvSpPr>
            <a:spLocks noGrp="1"/>
          </p:cNvSpPr>
          <p:nvPr>
            <p:ph type="title"/>
          </p:nvPr>
        </p:nvSpPr>
        <p:spPr/>
        <p:txBody>
          <a:bodyPr/>
          <a:lstStyle/>
          <a:p>
            <a:r>
              <a:rPr lang="en-US" dirty="0"/>
              <a:t>Resulting Behaviors</a:t>
            </a:r>
          </a:p>
        </p:txBody>
      </p:sp>
      <p:sp>
        <p:nvSpPr>
          <p:cNvPr id="3" name="Content Placeholder 2">
            <a:extLst>
              <a:ext uri="{FF2B5EF4-FFF2-40B4-BE49-F238E27FC236}">
                <a16:creationId xmlns:a16="http://schemas.microsoft.com/office/drawing/2014/main" id="{8DC86003-AA5C-704F-4EFE-2CA1355672DB}"/>
              </a:ext>
            </a:extLst>
          </p:cNvPr>
          <p:cNvSpPr>
            <a:spLocks noGrp="1"/>
          </p:cNvSpPr>
          <p:nvPr>
            <p:ph idx="1"/>
          </p:nvPr>
        </p:nvSpPr>
        <p:spPr/>
        <p:txBody>
          <a:bodyPr>
            <a:noAutofit/>
          </a:bodyPr>
          <a:lstStyle/>
          <a:p>
            <a:pPr marL="342900" marR="0" lvl="0" indent="-342900">
              <a:lnSpc>
                <a:spcPct val="107000"/>
              </a:lnSpc>
              <a:spcBef>
                <a:spcPts val="0"/>
              </a:spcBef>
              <a:spcAft>
                <a:spcPts val="0"/>
              </a:spcAft>
              <a:buFont typeface="+mj-lt"/>
              <a:buAutoNum type="arabicPeriod"/>
              <a:tabLst>
                <a:tab pos="457200" algn="l"/>
              </a:tabLst>
            </a:pPr>
            <a:r>
              <a:rPr lang="en-US" sz="2000" b="1" dirty="0">
                <a:effectLst/>
                <a:ea typeface="Times New Roman" panose="02020603050405020304" pitchFamily="18" charset="0"/>
                <a:cs typeface="Times New Roman" panose="02020603050405020304" pitchFamily="18" charset="0"/>
              </a:rPr>
              <a:t>Expanded Reach and Accessibility:</a:t>
            </a:r>
            <a:endParaRPr lang="en-US" sz="2000" dirty="0">
              <a:effectLs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Symbol" panose="05050102010706020507" pitchFamily="18" charset="2"/>
              <a:buChar char=""/>
              <a:tabLst>
                <a:tab pos="914400" algn="l"/>
              </a:tabLst>
            </a:pPr>
            <a:r>
              <a:rPr lang="en-US" dirty="0">
                <a:effectLst/>
                <a:ea typeface="Times New Roman" panose="02020603050405020304" pitchFamily="18" charset="0"/>
                <a:cs typeface="Times New Roman" panose="02020603050405020304" pitchFamily="18" charset="0"/>
              </a:rPr>
              <a:t>Integrating technology broadens the reach of peer support services, making them more accessible to individuals who may face geographical or mobility barriers..</a:t>
            </a:r>
            <a:endParaRPr lang="en-US"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tabLst>
                <a:tab pos="457200" algn="l"/>
              </a:tabLst>
            </a:pPr>
            <a:r>
              <a:rPr lang="en-US" sz="2000" b="1" dirty="0">
                <a:effectLst/>
                <a:ea typeface="Times New Roman" panose="02020603050405020304" pitchFamily="18" charset="0"/>
                <a:cs typeface="Times New Roman" panose="02020603050405020304" pitchFamily="18" charset="0"/>
              </a:rPr>
              <a:t>Real-Time Support:</a:t>
            </a:r>
            <a:endParaRPr lang="en-US" sz="2000" dirty="0">
              <a:effectLs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Symbol" panose="05050102010706020507" pitchFamily="18" charset="2"/>
              <a:buChar char=""/>
              <a:tabLst>
                <a:tab pos="914400" algn="l"/>
              </a:tabLst>
            </a:pPr>
            <a:r>
              <a:rPr lang="en-US" dirty="0">
                <a:effectLst/>
                <a:ea typeface="Times New Roman" panose="02020603050405020304" pitchFamily="18" charset="0"/>
                <a:cs typeface="Times New Roman" panose="02020603050405020304" pitchFamily="18" charset="0"/>
              </a:rPr>
              <a:t>Technology enables real-time interactions, allowing individuals to receive support precisely when they need it. </a:t>
            </a:r>
            <a:endParaRPr lang="en-US"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tabLst>
                <a:tab pos="457200" algn="l"/>
              </a:tabLst>
            </a:pPr>
            <a:r>
              <a:rPr lang="en-US" sz="2000" b="1" dirty="0">
                <a:effectLst/>
                <a:ea typeface="Times New Roman" panose="02020603050405020304" pitchFamily="18" charset="0"/>
                <a:cs typeface="Times New Roman" panose="02020603050405020304" pitchFamily="18" charset="0"/>
              </a:rPr>
              <a:t>Diverse Communication Channels:</a:t>
            </a:r>
            <a:endParaRPr lang="en-US" sz="2000" dirty="0">
              <a:effectLs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Symbol" panose="05050102010706020507" pitchFamily="18" charset="2"/>
              <a:buChar char=""/>
              <a:tabLst>
                <a:tab pos="914400" algn="l"/>
              </a:tabLst>
            </a:pPr>
            <a:r>
              <a:rPr lang="en-US" dirty="0">
                <a:effectLst/>
                <a:ea typeface="Times New Roman" panose="02020603050405020304" pitchFamily="18" charset="0"/>
                <a:cs typeface="Times New Roman" panose="02020603050405020304" pitchFamily="18" charset="0"/>
              </a:rPr>
              <a:t>Technology offers a variety of communication channels, such as messaging, video calls, and online forums.</a:t>
            </a:r>
            <a:endParaRPr lang="en-US"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tabLst>
                <a:tab pos="457200" algn="l"/>
              </a:tabLst>
            </a:pPr>
            <a:r>
              <a:rPr lang="en-US" sz="2000" b="1" dirty="0">
                <a:effectLst/>
                <a:ea typeface="Times New Roman" panose="02020603050405020304" pitchFamily="18" charset="0"/>
                <a:cs typeface="Times New Roman" panose="02020603050405020304" pitchFamily="18" charset="0"/>
              </a:rPr>
              <a:t>Data-Driven Insights:</a:t>
            </a:r>
            <a:endParaRPr lang="en-US" sz="2000" dirty="0">
              <a:effectLs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Symbol" panose="05050102010706020507" pitchFamily="18" charset="2"/>
              <a:buChar char=""/>
              <a:tabLst>
                <a:tab pos="914400" algn="l"/>
              </a:tabLst>
            </a:pPr>
            <a:r>
              <a:rPr lang="en-US" dirty="0">
                <a:effectLst/>
                <a:ea typeface="Times New Roman" panose="02020603050405020304" pitchFamily="18" charset="0"/>
                <a:cs typeface="Times New Roman" panose="02020603050405020304" pitchFamily="18" charset="0"/>
              </a:rPr>
              <a:t>Technology allows for the collection of data on user engagement, preferences, and outcomes.</a:t>
            </a:r>
            <a:endParaRPr lang="en-US"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tabLst>
                <a:tab pos="457200" algn="l"/>
              </a:tabLst>
            </a:pPr>
            <a:r>
              <a:rPr lang="en-US" sz="2000" b="1" dirty="0">
                <a:effectLst/>
                <a:ea typeface="Times New Roman" panose="02020603050405020304" pitchFamily="18" charset="0"/>
                <a:cs typeface="Times New Roman" panose="02020603050405020304" pitchFamily="18" charset="0"/>
              </a:rPr>
              <a:t>Innovative Solutions:</a:t>
            </a:r>
            <a:endParaRPr lang="en-US" sz="2000" dirty="0">
              <a:effectLs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Symbol" panose="05050102010706020507" pitchFamily="18" charset="2"/>
              <a:buChar char=""/>
              <a:tabLst>
                <a:tab pos="914400" algn="l"/>
              </a:tabLst>
            </a:pPr>
            <a:r>
              <a:rPr lang="en-US" dirty="0">
                <a:effectLst/>
                <a:ea typeface="Times New Roman" panose="02020603050405020304" pitchFamily="18" charset="0"/>
                <a:cs typeface="Times New Roman" panose="02020603050405020304" pitchFamily="18" charset="0"/>
              </a:rPr>
              <a:t>Technology integration encourages the development of innovative solutions.</a:t>
            </a:r>
            <a:endParaRPr lang="en-US"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354331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38DBC-6874-02B8-13DC-22B964C885EE}"/>
              </a:ext>
            </a:extLst>
          </p:cNvPr>
          <p:cNvSpPr>
            <a:spLocks noGrp="1"/>
          </p:cNvSpPr>
          <p:nvPr>
            <p:ph type="title"/>
          </p:nvPr>
        </p:nvSpPr>
        <p:spPr/>
        <p:txBody>
          <a:bodyPr/>
          <a:lstStyle/>
          <a:p>
            <a:r>
              <a:rPr lang="en-US" dirty="0"/>
              <a:t>Resulting Behaviors </a:t>
            </a:r>
            <a:r>
              <a:rPr lang="en-US" sz="2000" dirty="0"/>
              <a:t>(cont’d)</a:t>
            </a:r>
            <a:endParaRPr lang="en-US" dirty="0"/>
          </a:p>
        </p:txBody>
      </p:sp>
      <p:sp>
        <p:nvSpPr>
          <p:cNvPr id="3" name="Content Placeholder 2">
            <a:extLst>
              <a:ext uri="{FF2B5EF4-FFF2-40B4-BE49-F238E27FC236}">
                <a16:creationId xmlns:a16="http://schemas.microsoft.com/office/drawing/2014/main" id="{B93396AE-BA68-FAF6-6922-5C6346FAE429}"/>
              </a:ext>
            </a:extLst>
          </p:cNvPr>
          <p:cNvSpPr>
            <a:spLocks noGrp="1"/>
          </p:cNvSpPr>
          <p:nvPr>
            <p:ph idx="1"/>
          </p:nvPr>
        </p:nvSpPr>
        <p:spPr/>
        <p:txBody>
          <a:bodyPr>
            <a:normAutofit/>
          </a:bodyPr>
          <a:lstStyle/>
          <a:p>
            <a:pPr marL="457200" marR="0" lvl="0" indent="-457200">
              <a:lnSpc>
                <a:spcPct val="107000"/>
              </a:lnSpc>
              <a:spcBef>
                <a:spcPts val="0"/>
              </a:spcBef>
              <a:spcAft>
                <a:spcPts val="0"/>
              </a:spcAft>
              <a:buFont typeface="+mj-lt"/>
              <a:buAutoNum type="arabicPeriod" startAt="6"/>
              <a:tabLst>
                <a:tab pos="457200" algn="l"/>
              </a:tabLst>
            </a:pPr>
            <a:r>
              <a:rPr lang="en-US" sz="2000" b="1" dirty="0">
                <a:effectLst/>
                <a:ea typeface="Times New Roman" panose="02020603050405020304" pitchFamily="18" charset="0"/>
                <a:cs typeface="Times New Roman" panose="02020603050405020304" pitchFamily="18" charset="0"/>
              </a:rPr>
              <a:t>Anonymity and Privacy Protection:</a:t>
            </a:r>
            <a:endParaRPr lang="en-US" sz="2000" dirty="0">
              <a:effectLs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Symbol" panose="05050102010706020507" pitchFamily="18" charset="2"/>
              <a:buChar char=""/>
              <a:tabLst>
                <a:tab pos="914400" algn="l"/>
              </a:tabLst>
            </a:pPr>
            <a:r>
              <a:rPr lang="en-US" dirty="0">
                <a:effectLst/>
                <a:ea typeface="Times New Roman" panose="02020603050405020304" pitchFamily="18" charset="0"/>
                <a:cs typeface="Times New Roman" panose="02020603050405020304" pitchFamily="18" charset="0"/>
              </a:rPr>
              <a:t>Technology provides options for anonymity, which is crucial for individuals hesitant to seek support due to privacy concerns</a:t>
            </a:r>
            <a:endParaRPr lang="en-US"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startAt="6"/>
              <a:tabLst>
                <a:tab pos="457200" algn="l"/>
              </a:tabLst>
            </a:pPr>
            <a:r>
              <a:rPr lang="en-US" sz="2000" b="1" dirty="0">
                <a:effectLst/>
                <a:ea typeface="Times New Roman" panose="02020603050405020304" pitchFamily="18" charset="0"/>
                <a:cs typeface="Times New Roman" panose="02020603050405020304" pitchFamily="18" charset="0"/>
              </a:rPr>
              <a:t>Scalability and Sustainability:</a:t>
            </a:r>
            <a:endParaRPr lang="en-US" sz="2000" dirty="0">
              <a:effectLs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Symbol" panose="05050102010706020507" pitchFamily="18" charset="2"/>
              <a:buChar char=""/>
              <a:tabLst>
                <a:tab pos="914400" algn="l"/>
              </a:tabLst>
            </a:pPr>
            <a:r>
              <a:rPr lang="en-US" dirty="0">
                <a:effectLst/>
                <a:ea typeface="Times New Roman" panose="02020603050405020304" pitchFamily="18" charset="0"/>
                <a:cs typeface="Times New Roman" panose="02020603050405020304" pitchFamily="18" charset="0"/>
              </a:rPr>
              <a:t>Technology facilitates scalability, allowing organizations to reach a larger audience without proportional increases in resources.</a:t>
            </a:r>
            <a:endParaRPr lang="en-US"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startAt="6"/>
              <a:tabLst>
                <a:tab pos="457200" algn="l"/>
              </a:tabLst>
            </a:pPr>
            <a:r>
              <a:rPr lang="en-US" sz="2000" b="1" dirty="0">
                <a:effectLst/>
                <a:ea typeface="Times New Roman" panose="02020603050405020304" pitchFamily="18" charset="0"/>
                <a:cs typeface="Times New Roman" panose="02020603050405020304" pitchFamily="18" charset="0"/>
              </a:rPr>
              <a:t>Alignment with Digital Lifestyles:</a:t>
            </a:r>
            <a:endParaRPr lang="en-US" sz="2000" dirty="0">
              <a:effectLs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Symbol" panose="05050102010706020507" pitchFamily="18" charset="2"/>
              <a:buChar char=""/>
              <a:tabLst>
                <a:tab pos="914400" algn="l"/>
              </a:tabLst>
            </a:pPr>
            <a:r>
              <a:rPr lang="en-US" dirty="0">
                <a:effectLst/>
                <a:ea typeface="Times New Roman" panose="02020603050405020304" pitchFamily="18" charset="0"/>
                <a:cs typeface="Times New Roman" panose="02020603050405020304" pitchFamily="18" charset="0"/>
              </a:rPr>
              <a:t>Ignoring technology integration may result in a misalignment with the digital lifestyles of the target audience.</a:t>
            </a:r>
            <a:endParaRPr lang="en-US"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startAt="6"/>
              <a:tabLst>
                <a:tab pos="457200" algn="l"/>
              </a:tabLst>
            </a:pPr>
            <a:r>
              <a:rPr lang="en-US" sz="2000" b="1" dirty="0">
                <a:effectLst/>
                <a:ea typeface="Times New Roman" panose="02020603050405020304" pitchFamily="18" charset="0"/>
                <a:cs typeface="Times New Roman" panose="02020603050405020304" pitchFamily="18" charset="0"/>
              </a:rPr>
              <a:t>Global Connectivity:</a:t>
            </a:r>
            <a:endParaRPr lang="en-US" sz="2000" dirty="0">
              <a:effectLs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Symbol" panose="05050102010706020507" pitchFamily="18" charset="2"/>
              <a:buChar char=""/>
              <a:tabLst>
                <a:tab pos="914400" algn="l"/>
              </a:tabLst>
            </a:pPr>
            <a:r>
              <a:rPr lang="en-US" dirty="0">
                <a:effectLst/>
                <a:ea typeface="Times New Roman" panose="02020603050405020304" pitchFamily="18" charset="0"/>
                <a:cs typeface="Times New Roman" panose="02020603050405020304" pitchFamily="18" charset="0"/>
              </a:rPr>
              <a:t>Technology enables global connectivity, fostering a sense of community among individuals from diverse geographical locations.</a:t>
            </a:r>
            <a:endParaRPr lang="en-US" dirty="0">
              <a:effectLst/>
              <a:ea typeface="Calibri" panose="020F0502020204030204" pitchFamily="34" charset="0"/>
              <a:cs typeface="Times New Roman" panose="02020603050405020304" pitchFamily="18" charset="0"/>
            </a:endParaRPr>
          </a:p>
          <a:p>
            <a:endParaRPr lang="en-US" sz="3200" dirty="0"/>
          </a:p>
        </p:txBody>
      </p:sp>
    </p:spTree>
    <p:extLst>
      <p:ext uri="{BB962C8B-B14F-4D97-AF65-F5344CB8AC3E}">
        <p14:creationId xmlns:p14="http://schemas.microsoft.com/office/powerpoint/2010/main" val="25843284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B71BA-142E-6650-0B64-7042F8B06763}"/>
              </a:ext>
            </a:extLst>
          </p:cNvPr>
          <p:cNvSpPr>
            <a:spLocks noGrp="1"/>
          </p:cNvSpPr>
          <p:nvPr>
            <p:ph type="title"/>
          </p:nvPr>
        </p:nvSpPr>
        <p:spPr/>
        <p:txBody>
          <a:bodyPr/>
          <a:lstStyle/>
          <a:p>
            <a:r>
              <a:rPr lang="en-US" dirty="0"/>
              <a:t>Key Takeaways and Next Steps</a:t>
            </a:r>
          </a:p>
        </p:txBody>
      </p:sp>
      <p:sp>
        <p:nvSpPr>
          <p:cNvPr id="3" name="Content Placeholder 2">
            <a:extLst>
              <a:ext uri="{FF2B5EF4-FFF2-40B4-BE49-F238E27FC236}">
                <a16:creationId xmlns:a16="http://schemas.microsoft.com/office/drawing/2014/main" id="{4A042C53-3BD3-03FD-535F-60535F141386}"/>
              </a:ext>
            </a:extLst>
          </p:cNvPr>
          <p:cNvSpPr>
            <a:spLocks noGrp="1"/>
          </p:cNvSpPr>
          <p:nvPr>
            <p:ph idx="1"/>
          </p:nvPr>
        </p:nvSpPr>
        <p:spPr/>
        <p:txBody>
          <a:bodyPr>
            <a:normAutofit/>
          </a:bodyPr>
          <a:lstStyle/>
          <a:p>
            <a:pPr marL="742950" indent="-742950" algn="l">
              <a:buFont typeface="+mj-lt"/>
              <a:buAutoNum type="arabicPeriod"/>
            </a:pPr>
            <a:r>
              <a:rPr lang="en-US" sz="3600" b="0" i="0" dirty="0">
                <a:solidFill>
                  <a:srgbClr val="374151"/>
                </a:solidFill>
                <a:effectLst/>
              </a:rPr>
              <a:t>Defined the importance of bridging research and practice in peer support.</a:t>
            </a:r>
          </a:p>
          <a:p>
            <a:pPr marL="742950" indent="-742950" algn="l">
              <a:buFont typeface="+mj-lt"/>
              <a:buAutoNum type="arabicPeriod"/>
            </a:pPr>
            <a:r>
              <a:rPr lang="en-US" sz="3600" b="0" i="0" dirty="0">
                <a:solidFill>
                  <a:srgbClr val="374151"/>
                </a:solidFill>
                <a:effectLst/>
              </a:rPr>
              <a:t>Introduced the concept of rarely asked questions and their significance.</a:t>
            </a:r>
          </a:p>
          <a:p>
            <a:pPr marL="742950" indent="-742950" algn="l">
              <a:buFont typeface="+mj-lt"/>
              <a:buAutoNum type="arabicPeriod"/>
            </a:pPr>
            <a:endParaRPr lang="en-US" sz="3600" b="0" i="0" dirty="0">
              <a:solidFill>
                <a:srgbClr val="374151"/>
              </a:solidFill>
              <a:effectLst/>
            </a:endParaRPr>
          </a:p>
          <a:p>
            <a:pPr marL="742950" indent="-742950">
              <a:buFont typeface="+mj-lt"/>
              <a:buAutoNum type="arabicPeriod"/>
            </a:pPr>
            <a:endParaRPr lang="en-US" sz="3600" dirty="0"/>
          </a:p>
        </p:txBody>
      </p:sp>
    </p:spTree>
    <p:extLst>
      <p:ext uri="{BB962C8B-B14F-4D97-AF65-F5344CB8AC3E}">
        <p14:creationId xmlns:p14="http://schemas.microsoft.com/office/powerpoint/2010/main" val="41983618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ood human figure">
            <a:extLst>
              <a:ext uri="{FF2B5EF4-FFF2-40B4-BE49-F238E27FC236}">
                <a16:creationId xmlns:a16="http://schemas.microsoft.com/office/drawing/2014/main" id="{2302083C-DEB6-B292-C09D-2218CF8CB72B}"/>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GlowDiffused/>
                    </a14:imgEffect>
                    <a14:imgEffect>
                      <a14:brightnessContrast contrast="-40000"/>
                    </a14:imgEffect>
                  </a14:imgLayer>
                </a14:imgProps>
              </a:ext>
              <a:ext uri="{28A0092B-C50C-407E-A947-70E740481C1C}">
                <a14:useLocalDpi xmlns:a14="http://schemas.microsoft.com/office/drawing/2010/main" val="0"/>
              </a:ext>
            </a:extLst>
          </a:blip>
          <a:srcRect b="15730"/>
          <a:stretch/>
        </p:blipFill>
        <p:spPr>
          <a:xfrm>
            <a:off x="20" y="10"/>
            <a:ext cx="12191980" cy="6857990"/>
          </a:xfrm>
          <a:prstGeom prst="rect">
            <a:avLst/>
          </a:prstGeom>
          <a:noFill/>
        </p:spPr>
      </p:pic>
      <p:sp>
        <p:nvSpPr>
          <p:cNvPr id="6" name="TextBox 5">
            <a:extLst>
              <a:ext uri="{FF2B5EF4-FFF2-40B4-BE49-F238E27FC236}">
                <a16:creationId xmlns:a16="http://schemas.microsoft.com/office/drawing/2014/main" id="{07A841F4-4D43-777C-1A7C-2CB37454CE4D}"/>
              </a:ext>
            </a:extLst>
          </p:cNvPr>
          <p:cNvSpPr txBox="1"/>
          <p:nvPr/>
        </p:nvSpPr>
        <p:spPr>
          <a:xfrm>
            <a:off x="7794968" y="459117"/>
            <a:ext cx="3694546" cy="3416320"/>
          </a:xfrm>
          <a:prstGeom prst="rect">
            <a:avLst/>
          </a:prstGeom>
          <a:noFill/>
        </p:spPr>
        <p:txBody>
          <a:bodyPr wrap="square" rtlCol="0">
            <a:spAutoFit/>
          </a:bodyPr>
          <a:lstStyle/>
          <a:p>
            <a:r>
              <a:rPr lang="en-US" sz="5400" dirty="0">
                <a:solidFill>
                  <a:schemeClr val="tx2"/>
                </a:solidFill>
              </a:rPr>
              <a:t>What questions do you have?</a:t>
            </a:r>
          </a:p>
        </p:txBody>
      </p:sp>
    </p:spTree>
    <p:extLst>
      <p:ext uri="{BB962C8B-B14F-4D97-AF65-F5344CB8AC3E}">
        <p14:creationId xmlns:p14="http://schemas.microsoft.com/office/powerpoint/2010/main" val="41114637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45D8B-95DE-9770-19C3-76492173D90E}"/>
              </a:ext>
            </a:extLst>
          </p:cNvPr>
          <p:cNvSpPr>
            <a:spLocks noGrp="1"/>
          </p:cNvSpPr>
          <p:nvPr>
            <p:ph type="title"/>
          </p:nvPr>
        </p:nvSpPr>
        <p:spPr/>
        <p:txBody>
          <a:bodyPr/>
          <a:lstStyle/>
          <a:p>
            <a:pPr algn="ctr"/>
            <a:r>
              <a:rPr lang="en-US" dirty="0"/>
              <a:t>Thank You for Attending!</a:t>
            </a:r>
          </a:p>
        </p:txBody>
      </p:sp>
      <p:sp>
        <p:nvSpPr>
          <p:cNvPr id="3" name="Content Placeholder 2">
            <a:extLst>
              <a:ext uri="{FF2B5EF4-FFF2-40B4-BE49-F238E27FC236}">
                <a16:creationId xmlns:a16="http://schemas.microsoft.com/office/drawing/2014/main" id="{B94AB158-FB44-B503-D53D-DB990C058F3D}"/>
              </a:ext>
            </a:extLst>
          </p:cNvPr>
          <p:cNvSpPr>
            <a:spLocks noGrp="1"/>
          </p:cNvSpPr>
          <p:nvPr>
            <p:ph idx="1"/>
          </p:nvPr>
        </p:nvSpPr>
        <p:spPr/>
        <p:txBody>
          <a:bodyPr>
            <a:normAutofit/>
          </a:bodyPr>
          <a:lstStyle/>
          <a:p>
            <a:pPr marL="0" indent="0" algn="ctr">
              <a:lnSpc>
                <a:spcPct val="100000"/>
              </a:lnSpc>
              <a:spcBef>
                <a:spcPts val="0"/>
              </a:spcBef>
              <a:buNone/>
            </a:pPr>
            <a:endParaRPr lang="en-US" sz="3600" dirty="0"/>
          </a:p>
          <a:p>
            <a:pPr marL="0" indent="0" algn="ctr">
              <a:lnSpc>
                <a:spcPct val="100000"/>
              </a:lnSpc>
              <a:spcBef>
                <a:spcPts val="0"/>
              </a:spcBef>
              <a:buNone/>
            </a:pPr>
            <a:endParaRPr lang="en-US" sz="3600" dirty="0"/>
          </a:p>
          <a:p>
            <a:pPr marL="0" indent="0" algn="ctr">
              <a:lnSpc>
                <a:spcPct val="100000"/>
              </a:lnSpc>
              <a:spcBef>
                <a:spcPts val="0"/>
              </a:spcBef>
              <a:buNone/>
            </a:pPr>
            <a:r>
              <a:rPr lang="en-US" sz="3600" dirty="0"/>
              <a:t>Dr. Kathy Cash</a:t>
            </a:r>
          </a:p>
          <a:p>
            <a:pPr marL="0" indent="0" algn="ctr">
              <a:lnSpc>
                <a:spcPct val="100000"/>
              </a:lnSpc>
              <a:spcBef>
                <a:spcPts val="0"/>
              </a:spcBef>
              <a:buNone/>
            </a:pPr>
            <a:r>
              <a:rPr lang="en-US" sz="2800" dirty="0"/>
              <a:t>US Army Veteran | Pastor | Podcaster</a:t>
            </a:r>
          </a:p>
          <a:p>
            <a:pPr marL="0" indent="0" algn="ctr">
              <a:lnSpc>
                <a:spcPct val="100000"/>
              </a:lnSpc>
              <a:spcBef>
                <a:spcPts val="0"/>
              </a:spcBef>
              <a:buNone/>
            </a:pPr>
            <a:r>
              <a:rPr lang="en-US" sz="2800" dirty="0"/>
              <a:t>Certified Peer Support Specialist | CEO, Strategies 4 Hope</a:t>
            </a:r>
          </a:p>
          <a:p>
            <a:pPr marL="0" indent="0" algn="ctr">
              <a:lnSpc>
                <a:spcPct val="100000"/>
              </a:lnSpc>
              <a:spcBef>
                <a:spcPts val="0"/>
              </a:spcBef>
              <a:buNone/>
            </a:pPr>
            <a:r>
              <a:rPr lang="en-US" sz="2800" u="sng" dirty="0">
                <a:hlinkClick r:id="rId2"/>
              </a:rPr>
              <a:t>kcash77@gmail.com</a:t>
            </a:r>
            <a:endParaRPr lang="en-US" sz="2800" u="sng" dirty="0"/>
          </a:p>
          <a:p>
            <a:pPr marL="0" indent="0" algn="ctr">
              <a:lnSpc>
                <a:spcPct val="100000"/>
              </a:lnSpc>
              <a:spcBef>
                <a:spcPts val="0"/>
              </a:spcBef>
              <a:buNone/>
            </a:pPr>
            <a:endParaRPr lang="en-US" sz="2800" u="sng" dirty="0"/>
          </a:p>
          <a:p>
            <a:pPr marL="0" indent="0" algn="ctr">
              <a:lnSpc>
                <a:spcPct val="100000"/>
              </a:lnSpc>
              <a:spcBef>
                <a:spcPts val="0"/>
              </a:spcBef>
              <a:buNone/>
            </a:pPr>
            <a:r>
              <a:rPr lang="en-US" sz="2800" u="sng" dirty="0">
                <a:hlinkClick r:id="rId3"/>
              </a:rPr>
              <a:t>www.linktr.ee/kcash7</a:t>
            </a:r>
            <a:r>
              <a:rPr lang="en-US" sz="2800" u="sng" dirty="0"/>
              <a:t> </a:t>
            </a:r>
          </a:p>
        </p:txBody>
      </p:sp>
    </p:spTree>
    <p:extLst>
      <p:ext uri="{BB962C8B-B14F-4D97-AF65-F5344CB8AC3E}">
        <p14:creationId xmlns:p14="http://schemas.microsoft.com/office/powerpoint/2010/main" val="5441857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69588D2-E3E9-A877-6D06-B4E22616E4B3}"/>
              </a:ext>
            </a:extLst>
          </p:cNvPr>
          <p:cNvSpPr>
            <a:spLocks noGrp="1"/>
          </p:cNvSpPr>
          <p:nvPr>
            <p:ph type="title"/>
          </p:nvPr>
        </p:nvSpPr>
        <p:spPr/>
        <p:txBody>
          <a:bodyPr/>
          <a:lstStyle/>
          <a:p>
            <a:r>
              <a:rPr lang="en-US" dirty="0"/>
              <a:t>The Plan</a:t>
            </a:r>
          </a:p>
        </p:txBody>
      </p:sp>
      <p:sp>
        <p:nvSpPr>
          <p:cNvPr id="6" name="Content Placeholder 5">
            <a:extLst>
              <a:ext uri="{FF2B5EF4-FFF2-40B4-BE49-F238E27FC236}">
                <a16:creationId xmlns:a16="http://schemas.microsoft.com/office/drawing/2014/main" id="{4B054058-06BE-C321-6837-41CD97AE9CA9}"/>
              </a:ext>
            </a:extLst>
          </p:cNvPr>
          <p:cNvSpPr>
            <a:spLocks noGrp="1"/>
          </p:cNvSpPr>
          <p:nvPr>
            <p:ph idx="1"/>
          </p:nvPr>
        </p:nvSpPr>
        <p:spPr/>
        <p:txBody>
          <a:bodyPr>
            <a:normAutofit/>
          </a:bodyPr>
          <a:lstStyle/>
          <a:p>
            <a:pPr marL="0" indent="0">
              <a:lnSpc>
                <a:spcPct val="100000"/>
              </a:lnSpc>
              <a:buNone/>
            </a:pPr>
            <a:r>
              <a:rPr lang="en-US" sz="2800" dirty="0"/>
              <a:t>This webinar will focus on often-overlooked aspects of peer services and navigate beyond common inquiries, addressing pivotal yet infrequently posed questions that reinforce effective peer support. We will explore and harness the power of these rare questions to deepen the understanding and enhance the impact of peer support programs.</a:t>
            </a:r>
          </a:p>
        </p:txBody>
      </p:sp>
    </p:spTree>
    <p:extLst>
      <p:ext uri="{BB962C8B-B14F-4D97-AF65-F5344CB8AC3E}">
        <p14:creationId xmlns:p14="http://schemas.microsoft.com/office/powerpoint/2010/main" val="40146617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B71BA-142E-6650-0B64-7042F8B06763}"/>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4A042C53-3BD3-03FD-535F-60535F141386}"/>
              </a:ext>
            </a:extLst>
          </p:cNvPr>
          <p:cNvSpPr>
            <a:spLocks noGrp="1"/>
          </p:cNvSpPr>
          <p:nvPr>
            <p:ph idx="1"/>
          </p:nvPr>
        </p:nvSpPr>
        <p:spPr/>
        <p:txBody>
          <a:bodyPr>
            <a:normAutofit/>
          </a:bodyPr>
          <a:lstStyle/>
          <a:p>
            <a:pPr marL="742950" indent="-742950" algn="l">
              <a:buFont typeface="+mj-lt"/>
              <a:buAutoNum type="arabicPeriod"/>
            </a:pPr>
            <a:r>
              <a:rPr lang="en-US" sz="3600" b="0" i="0" dirty="0">
                <a:solidFill>
                  <a:srgbClr val="374151"/>
                </a:solidFill>
                <a:effectLst/>
              </a:rPr>
              <a:t>Define the importance of bridging research and practice in peer support.</a:t>
            </a:r>
          </a:p>
          <a:p>
            <a:pPr marL="742950" indent="-742950" algn="l">
              <a:buFont typeface="+mj-lt"/>
              <a:buAutoNum type="arabicPeriod"/>
            </a:pPr>
            <a:r>
              <a:rPr lang="en-US" sz="3600" b="0" i="0" dirty="0">
                <a:solidFill>
                  <a:srgbClr val="374151"/>
                </a:solidFill>
                <a:effectLst/>
              </a:rPr>
              <a:t>Introduce the concept of rarely asked questions and their significance via case studies.</a:t>
            </a:r>
          </a:p>
          <a:p>
            <a:pPr marL="742950" indent="-742950" algn="l">
              <a:buFont typeface="+mj-lt"/>
              <a:buAutoNum type="arabicPeriod"/>
            </a:pPr>
            <a:endParaRPr lang="en-US" sz="3600" b="0" i="0" dirty="0">
              <a:solidFill>
                <a:srgbClr val="374151"/>
              </a:solidFill>
              <a:effectLst/>
            </a:endParaRPr>
          </a:p>
          <a:p>
            <a:pPr marL="742950" indent="-742950">
              <a:buFont typeface="+mj-lt"/>
              <a:buAutoNum type="arabicPeriod"/>
            </a:pPr>
            <a:endParaRPr lang="en-US" sz="3600" dirty="0"/>
          </a:p>
        </p:txBody>
      </p:sp>
    </p:spTree>
    <p:extLst>
      <p:ext uri="{BB962C8B-B14F-4D97-AF65-F5344CB8AC3E}">
        <p14:creationId xmlns:p14="http://schemas.microsoft.com/office/powerpoint/2010/main" val="22775815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8A79C-295C-2632-001F-28FBBDF11AC9}"/>
              </a:ext>
            </a:extLst>
          </p:cNvPr>
          <p:cNvSpPr>
            <a:spLocks noGrp="1"/>
          </p:cNvSpPr>
          <p:nvPr>
            <p:ph type="title"/>
          </p:nvPr>
        </p:nvSpPr>
        <p:spPr/>
        <p:txBody>
          <a:bodyPr/>
          <a:lstStyle/>
          <a:p>
            <a:r>
              <a:rPr lang="en-US" dirty="0"/>
              <a:t>Importance of Bridging Research and Practice</a:t>
            </a:r>
          </a:p>
        </p:txBody>
      </p:sp>
      <p:sp>
        <p:nvSpPr>
          <p:cNvPr id="3" name="Content Placeholder 2">
            <a:extLst>
              <a:ext uri="{FF2B5EF4-FFF2-40B4-BE49-F238E27FC236}">
                <a16:creationId xmlns:a16="http://schemas.microsoft.com/office/drawing/2014/main" id="{BEEB61B9-DF52-AFF0-9BBA-ED3389CC5D4F}"/>
              </a:ext>
            </a:extLst>
          </p:cNvPr>
          <p:cNvSpPr>
            <a:spLocks noGrp="1"/>
          </p:cNvSpPr>
          <p:nvPr>
            <p:ph idx="1"/>
          </p:nvPr>
        </p:nvSpPr>
        <p:spPr/>
        <p:txBody>
          <a:bodyPr>
            <a:normAutofit/>
          </a:bodyPr>
          <a:lstStyle/>
          <a:p>
            <a:pPr marL="0" indent="0" algn="ctr">
              <a:lnSpc>
                <a:spcPct val="100000"/>
              </a:lnSpc>
              <a:spcBef>
                <a:spcPts val="0"/>
              </a:spcBef>
              <a:buNone/>
            </a:pPr>
            <a:r>
              <a:rPr lang="en-US" sz="3200" b="0" i="0" dirty="0">
                <a:solidFill>
                  <a:srgbClr val="374151"/>
                </a:solidFill>
                <a:effectLst/>
              </a:rPr>
              <a:t>Bridging research and practice in peer support is vital for fostering a dynamic and effective ecosystem that positively impacts individuals facing mental health challenges. This synergy brings together the depth of theoretical insights from research with the real-world applications inherent in practice, creating a robust framework for continual improvement. </a:t>
            </a:r>
            <a:endParaRPr lang="en-US" sz="3200" dirty="0"/>
          </a:p>
        </p:txBody>
      </p:sp>
    </p:spTree>
    <p:extLst>
      <p:ext uri="{BB962C8B-B14F-4D97-AF65-F5344CB8AC3E}">
        <p14:creationId xmlns:p14="http://schemas.microsoft.com/office/powerpoint/2010/main" val="13428934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92EAE-750B-A649-A285-C86F02472B84}"/>
              </a:ext>
            </a:extLst>
          </p:cNvPr>
          <p:cNvSpPr>
            <a:spLocks noGrp="1"/>
          </p:cNvSpPr>
          <p:nvPr>
            <p:ph type="title"/>
          </p:nvPr>
        </p:nvSpPr>
        <p:spPr/>
        <p:txBody>
          <a:bodyPr/>
          <a:lstStyle/>
          <a:p>
            <a:r>
              <a:rPr lang="en-US" dirty="0"/>
              <a:t>Importance of Bridging Research and Practice </a:t>
            </a:r>
            <a:r>
              <a:rPr lang="en-US" sz="1800" dirty="0"/>
              <a:t>(cont’d)</a:t>
            </a:r>
            <a:endParaRPr lang="en-US" dirty="0"/>
          </a:p>
        </p:txBody>
      </p:sp>
      <p:sp>
        <p:nvSpPr>
          <p:cNvPr id="3" name="Content Placeholder 2">
            <a:extLst>
              <a:ext uri="{FF2B5EF4-FFF2-40B4-BE49-F238E27FC236}">
                <a16:creationId xmlns:a16="http://schemas.microsoft.com/office/drawing/2014/main" id="{E9AAD2F8-4134-7A66-CEC1-5CC594ABA9CB}"/>
              </a:ext>
            </a:extLst>
          </p:cNvPr>
          <p:cNvSpPr>
            <a:spLocks noGrp="1"/>
          </p:cNvSpPr>
          <p:nvPr>
            <p:ph idx="1"/>
          </p:nvPr>
        </p:nvSpPr>
        <p:spPr/>
        <p:txBody>
          <a:bodyPr>
            <a:normAutofit/>
          </a:bodyPr>
          <a:lstStyle/>
          <a:p>
            <a:pPr marL="0" indent="0">
              <a:lnSpc>
                <a:spcPct val="100000"/>
              </a:lnSpc>
              <a:spcAft>
                <a:spcPts val="1800"/>
              </a:spcAft>
              <a:buNone/>
            </a:pPr>
            <a:r>
              <a:rPr lang="en-US" i="0" dirty="0">
                <a:solidFill>
                  <a:srgbClr val="374151"/>
                </a:solidFill>
                <a:effectLst/>
              </a:rPr>
              <a:t>Several key reasons underscore the importance of this integration:</a:t>
            </a:r>
          </a:p>
          <a:p>
            <a:pPr marR="0" lvl="0">
              <a:lnSpc>
                <a:spcPct val="107000"/>
              </a:lnSpc>
              <a:spcBef>
                <a:spcPts val="0"/>
              </a:spcBef>
              <a:spcAft>
                <a:spcPts val="0"/>
              </a:spcAft>
              <a:tabLst>
                <a:tab pos="457200" algn="l"/>
              </a:tabLst>
            </a:pPr>
            <a:r>
              <a:rPr lang="en-US" dirty="0">
                <a:solidFill>
                  <a:srgbClr val="374151"/>
                </a:solidFill>
                <a:effectLst/>
                <a:ea typeface="Times New Roman" panose="02020603050405020304" pitchFamily="18" charset="0"/>
                <a:cs typeface="Times New Roman" panose="02020603050405020304" pitchFamily="18" charset="0"/>
              </a:rPr>
              <a:t>Informed Decision-Making</a:t>
            </a:r>
            <a:endParaRPr lang="en-US" dirty="0">
              <a:solidFill>
                <a:srgbClr val="374151"/>
              </a:solidFill>
              <a:effectLst/>
              <a:ea typeface="Calibri" panose="020F0502020204030204" pitchFamily="34" charset="0"/>
              <a:cs typeface="Times New Roman" panose="02020603050405020304" pitchFamily="18" charset="0"/>
            </a:endParaRPr>
          </a:p>
          <a:p>
            <a:pPr marR="0" lvl="0">
              <a:lnSpc>
                <a:spcPct val="107000"/>
              </a:lnSpc>
              <a:spcBef>
                <a:spcPts val="0"/>
              </a:spcBef>
              <a:spcAft>
                <a:spcPts val="0"/>
              </a:spcAft>
              <a:tabLst>
                <a:tab pos="457200" algn="l"/>
              </a:tabLst>
            </a:pPr>
            <a:r>
              <a:rPr lang="en-US" dirty="0">
                <a:solidFill>
                  <a:srgbClr val="374151"/>
                </a:solidFill>
                <a:effectLst/>
                <a:ea typeface="Times New Roman" panose="02020603050405020304" pitchFamily="18" charset="0"/>
                <a:cs typeface="Times New Roman" panose="02020603050405020304" pitchFamily="18" charset="0"/>
              </a:rPr>
              <a:t>Quality Improvement</a:t>
            </a:r>
            <a:endParaRPr lang="en-US" dirty="0">
              <a:solidFill>
                <a:srgbClr val="374151"/>
              </a:solidFill>
              <a:effectLst/>
              <a:ea typeface="Calibri" panose="020F0502020204030204" pitchFamily="34" charset="0"/>
              <a:cs typeface="Times New Roman" panose="02020603050405020304" pitchFamily="18" charset="0"/>
            </a:endParaRPr>
          </a:p>
          <a:p>
            <a:pPr marR="0" lvl="0">
              <a:lnSpc>
                <a:spcPct val="107000"/>
              </a:lnSpc>
              <a:spcBef>
                <a:spcPts val="0"/>
              </a:spcBef>
              <a:spcAft>
                <a:spcPts val="0"/>
              </a:spcAft>
              <a:tabLst>
                <a:tab pos="457200" algn="l"/>
              </a:tabLst>
            </a:pPr>
            <a:r>
              <a:rPr lang="en-US" dirty="0">
                <a:solidFill>
                  <a:srgbClr val="374151"/>
                </a:solidFill>
                <a:effectLst/>
                <a:ea typeface="Times New Roman" panose="02020603050405020304" pitchFamily="18" charset="0"/>
                <a:cs typeface="Times New Roman" panose="02020603050405020304" pitchFamily="18" charset="0"/>
              </a:rPr>
              <a:t>Enhanced Efficacy</a:t>
            </a:r>
            <a:endParaRPr lang="en-US" dirty="0">
              <a:solidFill>
                <a:srgbClr val="374151"/>
              </a:solidFill>
              <a:effectLst/>
              <a:ea typeface="Calibri" panose="020F0502020204030204" pitchFamily="34" charset="0"/>
              <a:cs typeface="Times New Roman" panose="02020603050405020304" pitchFamily="18" charset="0"/>
            </a:endParaRPr>
          </a:p>
          <a:p>
            <a:pPr marR="0" lvl="0">
              <a:lnSpc>
                <a:spcPct val="107000"/>
              </a:lnSpc>
              <a:spcBef>
                <a:spcPts val="0"/>
              </a:spcBef>
              <a:spcAft>
                <a:spcPts val="0"/>
              </a:spcAft>
              <a:tabLst>
                <a:tab pos="457200" algn="l"/>
              </a:tabLst>
            </a:pPr>
            <a:r>
              <a:rPr lang="en-US" dirty="0">
                <a:solidFill>
                  <a:srgbClr val="374151"/>
                </a:solidFill>
                <a:effectLst/>
                <a:ea typeface="Times New Roman" panose="02020603050405020304" pitchFamily="18" charset="0"/>
                <a:cs typeface="Times New Roman" panose="02020603050405020304" pitchFamily="18" charset="0"/>
              </a:rPr>
              <a:t>Professional Development</a:t>
            </a:r>
            <a:endParaRPr lang="en-US" dirty="0">
              <a:solidFill>
                <a:srgbClr val="374151"/>
              </a:solidFill>
              <a:effectLst/>
              <a:ea typeface="Calibri" panose="020F0502020204030204" pitchFamily="34" charset="0"/>
              <a:cs typeface="Times New Roman" panose="02020603050405020304" pitchFamily="18" charset="0"/>
            </a:endParaRPr>
          </a:p>
          <a:p>
            <a:pPr marR="0" lvl="0">
              <a:lnSpc>
                <a:spcPct val="107000"/>
              </a:lnSpc>
              <a:spcBef>
                <a:spcPts val="0"/>
              </a:spcBef>
              <a:spcAft>
                <a:spcPts val="0"/>
              </a:spcAft>
              <a:tabLst>
                <a:tab pos="457200" algn="l"/>
              </a:tabLst>
            </a:pPr>
            <a:r>
              <a:rPr lang="en-US" dirty="0">
                <a:solidFill>
                  <a:srgbClr val="374151"/>
                </a:solidFill>
                <a:effectLst/>
                <a:ea typeface="Times New Roman" panose="02020603050405020304" pitchFamily="18" charset="0"/>
                <a:cs typeface="Times New Roman" panose="02020603050405020304" pitchFamily="18" charset="0"/>
              </a:rPr>
              <a:t>Cultivating Innovation</a:t>
            </a:r>
            <a:endParaRPr lang="en-US" dirty="0">
              <a:solidFill>
                <a:srgbClr val="374151"/>
              </a:solidFill>
              <a:effectLst/>
              <a:ea typeface="Calibri" panose="020F0502020204030204" pitchFamily="34" charset="0"/>
              <a:cs typeface="Times New Roman" panose="02020603050405020304" pitchFamily="18" charset="0"/>
            </a:endParaRPr>
          </a:p>
          <a:p>
            <a:pPr marR="0" lvl="0">
              <a:lnSpc>
                <a:spcPct val="107000"/>
              </a:lnSpc>
              <a:spcBef>
                <a:spcPts val="0"/>
              </a:spcBef>
              <a:spcAft>
                <a:spcPts val="0"/>
              </a:spcAft>
              <a:tabLst>
                <a:tab pos="457200" algn="l"/>
              </a:tabLst>
            </a:pPr>
            <a:r>
              <a:rPr lang="en-US" dirty="0">
                <a:solidFill>
                  <a:srgbClr val="374151"/>
                </a:solidFill>
                <a:effectLst/>
                <a:ea typeface="Times New Roman" panose="02020603050405020304" pitchFamily="18" charset="0"/>
                <a:cs typeface="Times New Roman" panose="02020603050405020304" pitchFamily="18" charset="0"/>
              </a:rPr>
              <a:t>Advancing Cultural Competence</a:t>
            </a:r>
            <a:endParaRPr lang="en-US" dirty="0">
              <a:solidFill>
                <a:srgbClr val="374151"/>
              </a:solidFill>
              <a:effectLst/>
              <a:ea typeface="Calibri" panose="020F0502020204030204" pitchFamily="34" charset="0"/>
              <a:cs typeface="Times New Roman" panose="02020603050405020304" pitchFamily="18" charset="0"/>
            </a:endParaRPr>
          </a:p>
          <a:p>
            <a:pPr marR="0" lvl="0">
              <a:lnSpc>
                <a:spcPct val="107000"/>
              </a:lnSpc>
              <a:spcBef>
                <a:spcPts val="0"/>
              </a:spcBef>
              <a:spcAft>
                <a:spcPts val="0"/>
              </a:spcAft>
              <a:tabLst>
                <a:tab pos="457200" algn="l"/>
              </a:tabLst>
            </a:pPr>
            <a:r>
              <a:rPr lang="en-US" dirty="0">
                <a:solidFill>
                  <a:srgbClr val="374151"/>
                </a:solidFill>
                <a:effectLst/>
                <a:ea typeface="Times New Roman" panose="02020603050405020304" pitchFamily="18" charset="0"/>
                <a:cs typeface="Times New Roman" panose="02020603050405020304" pitchFamily="18" charset="0"/>
              </a:rPr>
              <a:t>Reducing Stigma</a:t>
            </a:r>
          </a:p>
          <a:p>
            <a:pPr marR="0" lvl="0">
              <a:lnSpc>
                <a:spcPct val="107000"/>
              </a:lnSpc>
              <a:spcBef>
                <a:spcPts val="0"/>
              </a:spcBef>
              <a:spcAft>
                <a:spcPts val="0"/>
              </a:spcAft>
              <a:tabLst>
                <a:tab pos="457200" algn="l"/>
              </a:tabLst>
            </a:pPr>
            <a:endParaRPr lang="en-US" dirty="0">
              <a:solidFill>
                <a:srgbClr val="374151"/>
              </a:solidFill>
              <a:effectLst/>
              <a:ea typeface="Times New Roman" panose="02020603050405020304" pitchFamily="18" charset="0"/>
              <a:cs typeface="Times New Roman" panose="02020603050405020304" pitchFamily="18" charset="0"/>
            </a:endParaRPr>
          </a:p>
          <a:p>
            <a:pPr>
              <a:lnSpc>
                <a:spcPct val="107000"/>
              </a:lnSpc>
              <a:spcBef>
                <a:spcPts val="0"/>
              </a:spcBef>
              <a:tabLst>
                <a:tab pos="457200" algn="l"/>
              </a:tabLst>
            </a:pPr>
            <a:r>
              <a:rPr lang="en-US" b="1" dirty="0">
                <a:solidFill>
                  <a:srgbClr val="374151"/>
                </a:solidFill>
                <a:effectLst/>
                <a:ea typeface="Times New Roman" panose="02020603050405020304" pitchFamily="18" charset="0"/>
                <a:cs typeface="Times New Roman" panose="02020603050405020304" pitchFamily="18" charset="0"/>
              </a:rPr>
              <a:t>Addressing Rarely Asked Questions</a:t>
            </a:r>
            <a:endParaRPr lang="en-US" b="1" dirty="0">
              <a:solidFill>
                <a:srgbClr val="374151"/>
              </a:solidFill>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startAt="8"/>
              <a:tabLst>
                <a:tab pos="457200" algn="l"/>
              </a:tabLst>
            </a:pPr>
            <a:endParaRPr lang="en-US" dirty="0">
              <a:solidFill>
                <a:srgbClr val="37415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17327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8DDEA-0B0E-6C0F-5034-E5C1A3C73885}"/>
              </a:ext>
            </a:extLst>
          </p:cNvPr>
          <p:cNvSpPr>
            <a:spLocks noGrp="1"/>
          </p:cNvSpPr>
          <p:nvPr>
            <p:ph type="title"/>
          </p:nvPr>
        </p:nvSpPr>
        <p:spPr/>
        <p:txBody>
          <a:bodyPr/>
          <a:lstStyle/>
          <a:p>
            <a:r>
              <a:rPr lang="en-US" dirty="0"/>
              <a:t>Bridging Research and Practice</a:t>
            </a:r>
          </a:p>
        </p:txBody>
      </p:sp>
      <p:sp>
        <p:nvSpPr>
          <p:cNvPr id="3" name="Content Placeholder 2">
            <a:extLst>
              <a:ext uri="{FF2B5EF4-FFF2-40B4-BE49-F238E27FC236}">
                <a16:creationId xmlns:a16="http://schemas.microsoft.com/office/drawing/2014/main" id="{9EC1CDAB-34EB-EA28-931E-F11193950CC8}"/>
              </a:ext>
            </a:extLst>
          </p:cNvPr>
          <p:cNvSpPr>
            <a:spLocks noGrp="1"/>
          </p:cNvSpPr>
          <p:nvPr>
            <p:ph idx="1"/>
          </p:nvPr>
        </p:nvSpPr>
        <p:spPr/>
        <p:txBody>
          <a:bodyPr>
            <a:normAutofit/>
          </a:bodyPr>
          <a:lstStyle/>
          <a:p>
            <a:r>
              <a:rPr lang="en-US" sz="3200" dirty="0"/>
              <a:t>NAMI – National Alliance on Mental Illness</a:t>
            </a:r>
          </a:p>
          <a:p>
            <a:r>
              <a:rPr lang="en-US" sz="3200" dirty="0"/>
              <a:t>MHA – Mental Health America</a:t>
            </a:r>
          </a:p>
          <a:p>
            <a:r>
              <a:rPr lang="en-US" sz="3200" dirty="0"/>
              <a:t>CMHS – Center for Mental Health Services</a:t>
            </a:r>
          </a:p>
          <a:p>
            <a:r>
              <a:rPr lang="en-US" sz="3200" dirty="0"/>
              <a:t>VHA – Veterans Health Administration</a:t>
            </a:r>
          </a:p>
          <a:p>
            <a:r>
              <a:rPr lang="en-US" sz="3200" dirty="0"/>
              <a:t>Peer Run Organizations</a:t>
            </a:r>
          </a:p>
        </p:txBody>
      </p:sp>
    </p:spTree>
    <p:extLst>
      <p:ext uri="{BB962C8B-B14F-4D97-AF65-F5344CB8AC3E}">
        <p14:creationId xmlns:p14="http://schemas.microsoft.com/office/powerpoint/2010/main" val="20451396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07722-91F8-2D28-E243-A8CE733B0398}"/>
              </a:ext>
            </a:extLst>
          </p:cNvPr>
          <p:cNvSpPr>
            <a:spLocks noGrp="1"/>
          </p:cNvSpPr>
          <p:nvPr>
            <p:ph type="title"/>
          </p:nvPr>
        </p:nvSpPr>
        <p:spPr>
          <a:xfrm>
            <a:off x="1066800" y="501061"/>
            <a:ext cx="10058400" cy="1188720"/>
          </a:xfrm>
        </p:spPr>
        <p:txBody>
          <a:bodyPr/>
          <a:lstStyle/>
          <a:p>
            <a:r>
              <a:rPr lang="en-US" dirty="0"/>
              <a:t>What are the “Rare Questions”?</a:t>
            </a:r>
          </a:p>
        </p:txBody>
      </p:sp>
      <p:sp>
        <p:nvSpPr>
          <p:cNvPr id="3" name="Content Placeholder 2">
            <a:extLst>
              <a:ext uri="{FF2B5EF4-FFF2-40B4-BE49-F238E27FC236}">
                <a16:creationId xmlns:a16="http://schemas.microsoft.com/office/drawing/2014/main" id="{809C452D-48D2-EED3-5EC5-2B9F48B3324B}"/>
              </a:ext>
            </a:extLst>
          </p:cNvPr>
          <p:cNvSpPr>
            <a:spLocks noGrp="1"/>
          </p:cNvSpPr>
          <p:nvPr>
            <p:ph idx="1"/>
          </p:nvPr>
        </p:nvSpPr>
        <p:spPr/>
        <p:txBody>
          <a:bodyPr>
            <a:normAutofit/>
          </a:bodyPr>
          <a:lstStyle/>
          <a:p>
            <a:r>
              <a:rPr lang="en-US" sz="3600" dirty="0"/>
              <a:t>Common questions address “what” and “how”</a:t>
            </a:r>
          </a:p>
          <a:p>
            <a:endParaRPr lang="en-US" sz="3600" dirty="0"/>
          </a:p>
          <a:p>
            <a:r>
              <a:rPr lang="en-US" sz="3600" dirty="0"/>
              <a:t>Common questions overlook “why” and “what if”</a:t>
            </a:r>
          </a:p>
          <a:p>
            <a:pPr marL="0" indent="0">
              <a:buNone/>
            </a:pPr>
            <a:endParaRPr lang="en-US" sz="3600" dirty="0"/>
          </a:p>
          <a:p>
            <a:r>
              <a:rPr lang="en-US" sz="3600" dirty="0"/>
              <a:t>Let’s explore some of the questions that are seldom asked in Peer workforce discussion.</a:t>
            </a:r>
          </a:p>
          <a:p>
            <a:endParaRPr lang="en-US" sz="3600" dirty="0"/>
          </a:p>
        </p:txBody>
      </p:sp>
    </p:spTree>
    <p:extLst>
      <p:ext uri="{BB962C8B-B14F-4D97-AF65-F5344CB8AC3E}">
        <p14:creationId xmlns:p14="http://schemas.microsoft.com/office/powerpoint/2010/main" val="524835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erry Blossom 16x9">
  <a:themeElements>
    <a:clrScheme name="CherryBlossom">
      <a:dk1>
        <a:srgbClr val="595959"/>
      </a:dk1>
      <a:lt1>
        <a:sysClr val="window" lastClr="FFFFFF"/>
      </a:lt1>
      <a:dk2>
        <a:srgbClr val="000000"/>
      </a:dk2>
      <a:lt2>
        <a:srgbClr val="F6F7E4"/>
      </a:lt2>
      <a:accent1>
        <a:srgbClr val="C44475"/>
      </a:accent1>
      <a:accent2>
        <a:srgbClr val="FA906A"/>
      </a:accent2>
      <a:accent3>
        <a:srgbClr val="FCB268"/>
      </a:accent3>
      <a:accent4>
        <a:srgbClr val="DB6B70"/>
      </a:accent4>
      <a:accent5>
        <a:srgbClr val="D680A5"/>
      </a:accent5>
      <a:accent6>
        <a:srgbClr val="BA7362"/>
      </a:accent6>
      <a:hlink>
        <a:srgbClr val="DB6B70"/>
      </a:hlink>
      <a:folHlink>
        <a:srgbClr val="969696"/>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001117.potx" id="{A8D831F9-2DA4-4700-B230-431725864604}" vid="{ED9A2A59-32A4-4461-8593-D9E87F204B18}"/>
    </a:ext>
  </a:extLst>
</a:theme>
</file>

<file path=ppt/theme/theme2.xml><?xml version="1.0" encoding="utf-8"?>
<a:theme xmlns:a="http://schemas.openxmlformats.org/drawingml/2006/main" name="Office Theme">
  <a:themeElements>
    <a:clrScheme name="CherryBlossom">
      <a:dk1>
        <a:srgbClr val="595959"/>
      </a:dk1>
      <a:lt1>
        <a:sysClr val="window" lastClr="FFFFFF"/>
      </a:lt1>
      <a:dk2>
        <a:srgbClr val="000000"/>
      </a:dk2>
      <a:lt2>
        <a:srgbClr val="F6F7E4"/>
      </a:lt2>
      <a:accent1>
        <a:srgbClr val="C44475"/>
      </a:accent1>
      <a:accent2>
        <a:srgbClr val="FA906A"/>
      </a:accent2>
      <a:accent3>
        <a:srgbClr val="FCB268"/>
      </a:accent3>
      <a:accent4>
        <a:srgbClr val="DB6B70"/>
      </a:accent4>
      <a:accent5>
        <a:srgbClr val="D680A5"/>
      </a:accent5>
      <a:accent6>
        <a:srgbClr val="BA7362"/>
      </a:accent6>
      <a:hlink>
        <a:srgbClr val="DB6B70"/>
      </a:hlink>
      <a:folHlink>
        <a:srgbClr val="969696"/>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herryBlossom">
      <a:dk1>
        <a:srgbClr val="595959"/>
      </a:dk1>
      <a:lt1>
        <a:sysClr val="window" lastClr="FFFFFF"/>
      </a:lt1>
      <a:dk2>
        <a:srgbClr val="000000"/>
      </a:dk2>
      <a:lt2>
        <a:srgbClr val="F6F7E4"/>
      </a:lt2>
      <a:accent1>
        <a:srgbClr val="C44475"/>
      </a:accent1>
      <a:accent2>
        <a:srgbClr val="FA906A"/>
      </a:accent2>
      <a:accent3>
        <a:srgbClr val="FCB268"/>
      </a:accent3>
      <a:accent4>
        <a:srgbClr val="DB6B70"/>
      </a:accent4>
      <a:accent5>
        <a:srgbClr val="D680A5"/>
      </a:accent5>
      <a:accent6>
        <a:srgbClr val="BA7362"/>
      </a:accent6>
      <a:hlink>
        <a:srgbClr val="DB6B70"/>
      </a:hlink>
      <a:folHlink>
        <a:srgbClr val="969696"/>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Cherry blossom nature presentation (widescreen)</Template>
  <TotalTime>2322</TotalTime>
  <Words>1930</Words>
  <Application>Microsoft Office PowerPoint</Application>
  <PresentationFormat>Widescreen</PresentationFormat>
  <Paragraphs>199</Paragraphs>
  <Slides>37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Cambria</vt:lpstr>
      <vt:lpstr>Symbol</vt:lpstr>
      <vt:lpstr>Times New Roman</vt:lpstr>
      <vt:lpstr>Cherry Blossom 16x9</vt:lpstr>
      <vt:lpstr>Peer Support Unveiled: The Power of Asking the Rare Questions</vt:lpstr>
      <vt:lpstr>Brief Bio of Dr. Kathy Cash</vt:lpstr>
      <vt:lpstr>Peer Support Unveiled: The Power of Asking the Rare Questions</vt:lpstr>
      <vt:lpstr>The Plan</vt:lpstr>
      <vt:lpstr>Objectives</vt:lpstr>
      <vt:lpstr>Importance of Bridging Research and Practice</vt:lpstr>
      <vt:lpstr>Importance of Bridging Research and Practice (cont’d)</vt:lpstr>
      <vt:lpstr>Bridging Research and Practice</vt:lpstr>
      <vt:lpstr>What are the “Rare Questions”?</vt:lpstr>
      <vt:lpstr>Case Study #1</vt:lpstr>
      <vt:lpstr>RAQ #1 – The Vulnerability in Peer Services</vt:lpstr>
      <vt:lpstr>Implementation Strategies</vt:lpstr>
      <vt:lpstr>Resulting Behaviors</vt:lpstr>
      <vt:lpstr>Resulting Behaviors (cont’d)</vt:lpstr>
      <vt:lpstr>Case Study #2</vt:lpstr>
      <vt:lpstr>RAQ #2 – Cultural Competence</vt:lpstr>
      <vt:lpstr>Implementation Strategies</vt:lpstr>
      <vt:lpstr>Resulting Behaviors</vt:lpstr>
      <vt:lpstr>Resulting Behaviors (cont’d)</vt:lpstr>
      <vt:lpstr>Case Study #3</vt:lpstr>
      <vt:lpstr>RAQ #3 – The Value of Lived Experience</vt:lpstr>
      <vt:lpstr>Implementation Strategies</vt:lpstr>
      <vt:lpstr>Resulting Behaviors</vt:lpstr>
      <vt:lpstr>Resulting Behaviors (cont’d)</vt:lpstr>
      <vt:lpstr>Case Study #4</vt:lpstr>
      <vt:lpstr>RAQ #4 – The Stigma of Mental Health</vt:lpstr>
      <vt:lpstr>Implementation Strategies</vt:lpstr>
      <vt:lpstr>Resulting Behaviors</vt:lpstr>
      <vt:lpstr>Resulting Behaviors (cont’d)</vt:lpstr>
      <vt:lpstr>Case Study #5</vt:lpstr>
      <vt:lpstr>RAQ #5 – Technology and Peer Support</vt:lpstr>
      <vt:lpstr>Implementation Strategies</vt:lpstr>
      <vt:lpstr>Resulting Behaviors</vt:lpstr>
      <vt:lpstr>Resulting Behaviors (cont’d)</vt:lpstr>
      <vt:lpstr>Key Takeaways and Next Steps</vt:lpstr>
      <vt:lpstr>PowerPoint Presentation</vt:lpstr>
      <vt:lpstr>Thank You for Attending!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Peer Support Unveiled: The Power of Asking the Rare Questions</dc:title>
  <dc:creator>Kathy Cash</dc:creator>
  <cp:lastModifiedBy>Kathy Cash</cp:lastModifiedBy>
  <cp:revision>1</cp:revision>
  <dcterms:created xsi:type="dcterms:W3CDTF">2024-01-30T04:30:53Z</dcterms:created>
  <dcterms:modified xsi:type="dcterms:W3CDTF">2024-01-31T19:13:50Z</dcterms:modified>
</cp:coreProperties>
</file>